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notesMasterIdLst>
    <p:notesMasterId r:id="rId18"/>
  </p:notesMasterIdLst>
  <p:handoutMasterIdLst>
    <p:handoutMasterId r:id="rId19"/>
  </p:handoutMasterIdLst>
  <p:sldIdLst>
    <p:sldId id="284" r:id="rId2"/>
    <p:sldId id="267" r:id="rId3"/>
    <p:sldId id="271" r:id="rId4"/>
    <p:sldId id="272" r:id="rId5"/>
    <p:sldId id="277" r:id="rId6"/>
    <p:sldId id="273" r:id="rId7"/>
    <p:sldId id="276" r:id="rId8"/>
    <p:sldId id="285" r:id="rId9"/>
    <p:sldId id="278" r:id="rId10"/>
    <p:sldId id="279" r:id="rId11"/>
    <p:sldId id="280" r:id="rId12"/>
    <p:sldId id="281" r:id="rId13"/>
    <p:sldId id="282" r:id="rId14"/>
    <p:sldId id="283" r:id="rId15"/>
    <p:sldId id="287" r:id="rId16"/>
    <p:sldId id="286" r:id="rId17"/>
  </p:sldIdLst>
  <p:sldSz cx="12192000" cy="6858000"/>
  <p:notesSz cx="6797675" cy="9926638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244B66"/>
    <a:srgbClr val="003399"/>
    <a:srgbClr val="2642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348" y="12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058" cy="4961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530" y="1"/>
            <a:ext cx="2946058" cy="4961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19F0FC-843F-4974-BD1C-A71BE24984E2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221"/>
            <a:ext cx="2946058" cy="4961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530" y="9428221"/>
            <a:ext cx="2946058" cy="4961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0C4617-5AC5-4862-9BB8-FF766152F3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14978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80275" tIns="40138" rIns="80275" bIns="40138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246" y="0"/>
            <a:ext cx="2945659" cy="496332"/>
          </a:xfrm>
          <a:prstGeom prst="rect">
            <a:avLst/>
          </a:prstGeom>
        </p:spPr>
        <p:txBody>
          <a:bodyPr vert="horz" lIns="80275" tIns="40138" rIns="80275" bIns="40138" rtlCol="0"/>
          <a:lstStyle>
            <a:lvl1pPr algn="r">
              <a:defRPr sz="1100"/>
            </a:lvl1pPr>
          </a:lstStyle>
          <a:p>
            <a:fld id="{89F266E5-1BBA-4809-9F48-7E2205845E7F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0275" tIns="40138" rIns="80275" bIns="4013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80275" tIns="40138" rIns="80275" bIns="4013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009"/>
            <a:ext cx="2945659" cy="496332"/>
          </a:xfrm>
          <a:prstGeom prst="rect">
            <a:avLst/>
          </a:prstGeom>
        </p:spPr>
        <p:txBody>
          <a:bodyPr vert="horz" lIns="80275" tIns="40138" rIns="80275" bIns="40138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246" y="9428009"/>
            <a:ext cx="2945659" cy="496332"/>
          </a:xfrm>
          <a:prstGeom prst="rect">
            <a:avLst/>
          </a:prstGeom>
        </p:spPr>
        <p:txBody>
          <a:bodyPr vert="horz" lIns="80275" tIns="40138" rIns="80275" bIns="40138" rtlCol="0" anchor="b"/>
          <a:lstStyle>
            <a:lvl1pPr algn="r">
              <a:defRPr sz="1100"/>
            </a:lvl1pPr>
          </a:lstStyle>
          <a:p>
            <a:fld id="{AC2BD285-C010-4406-932C-1E8D6D761A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35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11335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97106-EB88-4B01-B14D-8F2264329F12}" type="datetime1">
              <a:rPr lang="ru-RU"/>
              <a:pPr>
                <a:defRPr/>
              </a:pPr>
              <a:t>26.03.2025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1BE34-5304-42F9-B3A5-42F2D4CAC5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116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01D95-D630-47B1-9704-E4B488C3881B}" type="datetime1">
              <a:rPr lang="ru-RU"/>
              <a:pPr>
                <a:defRPr/>
              </a:pPr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3BAC77-8DAA-4599-86F4-67282EA65F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324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4811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1" r:id="rId2"/>
    <p:sldLayoutId id="2147483672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62201" y="2220686"/>
            <a:ext cx="8556171" cy="9130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5333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Приемная кампания </a:t>
            </a:r>
            <a:r>
              <a:rPr lang="ru-RU" sz="5333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endParaRPr lang="ru-RU" sz="5333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88022" y="5126806"/>
            <a:ext cx="5763841" cy="14794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Захарова С.Н., </a:t>
            </a:r>
            <a:r>
              <a:rPr lang="ru-RU" sz="18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руководителя департамента надзора и контроля в сфере образования по РТ.</a:t>
            </a:r>
          </a:p>
        </p:txBody>
      </p:sp>
      <p:pic>
        <p:nvPicPr>
          <p:cNvPr id="4" name="Рисунок 21"/>
          <p:cNvPicPr/>
          <p:nvPr/>
        </p:nvPicPr>
        <p:blipFill>
          <a:blip r:embed="rId2"/>
          <a:stretch/>
        </p:blipFill>
        <p:spPr>
          <a:xfrm>
            <a:off x="11430000" y="1"/>
            <a:ext cx="759120" cy="76200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3465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9359900" y="6021917"/>
            <a:ext cx="2844800" cy="364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72" tIns="60936" rIns="121872" bIns="60936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60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10</a:t>
            </a:fld>
            <a:endParaRPr lang="ru-RU" altLang="ru-RU" sz="16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410633" y="10584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36054" y="1101781"/>
            <a:ext cx="10561173" cy="5284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189" indent="-457189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2667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Факт приема заявления и перечень документов регистрируется в журнале приема заявлений.</a:t>
            </a:r>
          </a:p>
          <a:p>
            <a:pPr algn="just">
              <a:lnSpc>
                <a:spcPct val="115000"/>
              </a:lnSpc>
            </a:pPr>
            <a:endParaRPr lang="ru-RU" sz="2667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189" lvl="1" indent="-457189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2667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регистрации </a:t>
            </a:r>
            <a:r>
              <a:rPr lang="ru-RU" sz="2667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заявления и перечня документов, законному представителю, </a:t>
            </a:r>
            <a:r>
              <a:rPr lang="ru-RU" sz="2667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выдается документ, заверенный подписью должностного ли</a:t>
            </a:r>
            <a:r>
              <a:rPr lang="ru-RU" sz="2667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ца, содержащий индивидуальный номер заявления и перечень представленных документов </a:t>
            </a: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(при подаче заявления лично или через почту).</a:t>
            </a:r>
            <a:endParaRPr lang="ru-RU" sz="2667" b="1" i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667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 Журнал приема заявлений:</a:t>
            </a:r>
          </a:p>
          <a:p>
            <a:pPr marL="457189" indent="-457189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2667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электронный</a:t>
            </a:r>
          </a:p>
          <a:p>
            <a:pPr marL="457189" indent="-457189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2667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бумажный</a:t>
            </a:r>
          </a:p>
        </p:txBody>
      </p:sp>
      <p:sp>
        <p:nvSpPr>
          <p:cNvPr id="6" name="Стрелка вправо 5"/>
          <p:cNvSpPr/>
          <p:nvPr/>
        </p:nvSpPr>
        <p:spPr>
          <a:xfrm>
            <a:off x="5327915" y="5868228"/>
            <a:ext cx="1536171" cy="3073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672064" y="5809511"/>
            <a:ext cx="4416491" cy="42481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определяет ОО!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3F643BC-F9CE-7307-83CC-A19D2C145C1C}"/>
              </a:ext>
            </a:extLst>
          </p:cNvPr>
          <p:cNvSpPr/>
          <p:nvPr/>
        </p:nvSpPr>
        <p:spPr>
          <a:xfrm>
            <a:off x="0" y="-76199"/>
            <a:ext cx="12192000" cy="914400"/>
          </a:xfrm>
          <a:prstGeom prst="rect">
            <a:avLst/>
          </a:prstGeom>
          <a:solidFill>
            <a:srgbClr val="18417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2667" b="1" dirty="0" smtClean="0">
                <a:solidFill>
                  <a:schemeClr val="bg1"/>
                </a:solidFill>
              </a:rPr>
              <a:t>РЕГИСТРАЦИЯ ДОКУМЕНТОВ</a:t>
            </a:r>
          </a:p>
        </p:txBody>
      </p:sp>
      <p:pic>
        <p:nvPicPr>
          <p:cNvPr id="9" name="Рисунок 21"/>
          <p:cNvPicPr/>
          <p:nvPr/>
        </p:nvPicPr>
        <p:blipFill>
          <a:blip r:embed="rId2"/>
          <a:stretch/>
        </p:blipFill>
        <p:spPr>
          <a:xfrm>
            <a:off x="11445580" y="-76199"/>
            <a:ext cx="759120" cy="76200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11419747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9359900" y="6021917"/>
            <a:ext cx="2844800" cy="364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72" tIns="60936" rIns="121872" bIns="60936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60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11</a:t>
            </a:fld>
            <a:endParaRPr lang="ru-RU" altLang="ru-RU" sz="16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410633" y="10584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10633" y="1447800"/>
            <a:ext cx="11039605" cy="36319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1 </a:t>
            </a:r>
            <a:r>
              <a:rPr lang="ru-RU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этап</a:t>
            </a:r>
            <a:r>
              <a:rPr lang="ru-RU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+mn-lt"/>
                <a:cs typeface="Times New Roman" panose="02020603050405020304" pitchFamily="18" charset="0"/>
              </a:rPr>
              <a:t>- </a:t>
            </a:r>
            <a:r>
              <a:rPr lang="ru-RU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Зачисление оформляется приказом образовательного учреждения </a:t>
            </a:r>
            <a:r>
              <a:rPr lang="ru-RU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в течение 3 рабочих дней </a:t>
            </a:r>
            <a:r>
              <a:rPr lang="ru-RU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после завершения приема документов (</a:t>
            </a:r>
            <a:r>
              <a:rPr lang="ru-RU" b="1" i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с 1 </a:t>
            </a:r>
            <a:r>
              <a:rPr lang="ru-RU" b="1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по </a:t>
            </a:r>
            <a:r>
              <a:rPr lang="ru-RU" b="1" i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3 </a:t>
            </a:r>
            <a:r>
              <a:rPr lang="ru-RU" b="1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июля</a:t>
            </a:r>
            <a:r>
              <a:rPr lang="ru-RU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). </a:t>
            </a:r>
          </a:p>
          <a:p>
            <a:pPr lvl="0"/>
            <a:endParaRPr lang="ru-RU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  <a:p>
            <a:pPr lvl="0"/>
            <a:r>
              <a:rPr lang="ru-RU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2 этап </a:t>
            </a:r>
            <a:r>
              <a:rPr lang="ru-RU" dirty="0">
                <a:latin typeface="+mn-lt"/>
                <a:cs typeface="Times New Roman" panose="02020603050405020304" pitchFamily="18" charset="0"/>
              </a:rPr>
              <a:t>-  </a:t>
            </a:r>
            <a:r>
              <a:rPr lang="ru-RU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Зачисление оформляется приказом образовательного учреждения </a:t>
            </a:r>
            <a:r>
              <a:rPr lang="ru-RU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в течение 5 рабочих дней </a:t>
            </a:r>
            <a:r>
              <a:rPr lang="ru-RU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после подачи заявления и пакета документов</a:t>
            </a:r>
            <a:r>
              <a:rPr lang="ru-RU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.</a:t>
            </a:r>
          </a:p>
          <a:p>
            <a:pPr lvl="0"/>
            <a:endParaRPr lang="ru-RU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  <a:p>
            <a:r>
              <a:rPr lang="ru-RU" sz="1067" b="1" dirty="0">
                <a:latin typeface="+mn-lt"/>
                <a:cs typeface="Times New Roman" panose="02020603050405020304" pitchFamily="18" charset="0"/>
              </a:rPr>
              <a:t> </a:t>
            </a:r>
            <a:endParaRPr lang="ru-RU" sz="1067" dirty="0">
              <a:latin typeface="+mn-lt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!</a:t>
            </a:r>
            <a:r>
              <a:rPr lang="ru-RU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Приказы</a:t>
            </a:r>
            <a:r>
              <a:rPr lang="ru-RU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о зачислении в первый класс размещаются </a:t>
            </a:r>
            <a:r>
              <a:rPr lang="ru-RU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на информационном стенде </a:t>
            </a:r>
            <a:r>
              <a:rPr lang="ru-RU" b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ОО</a:t>
            </a:r>
            <a:r>
              <a:rPr lang="ru-RU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в день их издания</a:t>
            </a:r>
            <a:r>
              <a:rPr lang="ru-RU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. </a:t>
            </a:r>
            <a:r>
              <a:rPr lang="ru-RU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На сайте не размещаем!</a:t>
            </a:r>
          </a:p>
          <a:p>
            <a:pPr algn="just"/>
            <a:endParaRPr lang="ru-RU" dirty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  <a:p>
            <a:pPr algn="just"/>
            <a:endParaRPr lang="ru-RU" sz="1067" b="1" dirty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! </a:t>
            </a:r>
            <a:r>
              <a:rPr lang="ru-RU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Посещение детьми занятий по подготовке к школе не является преимущественным правом при зачислении в </a:t>
            </a:r>
            <a:r>
              <a:rPr lang="ru-RU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ОО.</a:t>
            </a:r>
            <a:endParaRPr lang="ru-RU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  <a:p>
            <a:endParaRPr lang="ru-RU" sz="1067" b="1" dirty="0">
              <a:solidFill>
                <a:srgbClr val="FF330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3F643BC-F9CE-7307-83CC-A19D2C145C1C}"/>
              </a:ext>
            </a:extLst>
          </p:cNvPr>
          <p:cNvSpPr/>
          <p:nvPr/>
        </p:nvSpPr>
        <p:spPr>
          <a:xfrm>
            <a:off x="0" y="-76199"/>
            <a:ext cx="12192000" cy="914400"/>
          </a:xfrm>
          <a:prstGeom prst="rect">
            <a:avLst/>
          </a:prstGeom>
          <a:solidFill>
            <a:srgbClr val="18417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2667" b="1" dirty="0" smtClean="0">
                <a:solidFill>
                  <a:schemeClr val="bg1"/>
                </a:solidFill>
              </a:rPr>
              <a:t>СРОКИ ПРИНЯТИЯ РЕШЕНИЯ О ЗАЧИСЛЕНИИ</a:t>
            </a:r>
          </a:p>
        </p:txBody>
      </p:sp>
      <p:pic>
        <p:nvPicPr>
          <p:cNvPr id="7" name="Рисунок 21"/>
          <p:cNvPicPr/>
          <p:nvPr/>
        </p:nvPicPr>
        <p:blipFill>
          <a:blip r:embed="rId2"/>
          <a:stretch/>
        </p:blipFill>
        <p:spPr>
          <a:xfrm>
            <a:off x="11450238" y="-76199"/>
            <a:ext cx="759120" cy="76200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42845841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9359900" y="6021917"/>
            <a:ext cx="2844800" cy="364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72" tIns="60936" rIns="121872" bIns="60936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60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12</a:t>
            </a:fld>
            <a:endParaRPr lang="ru-RU" altLang="ru-RU" sz="16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410633" y="10584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07433" y="1408639"/>
            <a:ext cx="10197435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189" indent="-457189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количестве мест в первых классах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 позднее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 календарных дней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момента издания распорядительного акта о закреплении школы за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микрорайоном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189" indent="-457189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наличии свободных мест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первых классах для приема детей, не проживающих на закрепленной территории, не позднее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 июля</a:t>
            </a:r>
          </a:p>
          <a:p>
            <a:pPr>
              <a:lnSpc>
                <a:spcPct val="115000"/>
              </a:lnSpc>
            </a:pP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189" indent="-457189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форма заявления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189" indent="-457189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распорядительный акт о закреплении школы за микрорайоном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189" indent="-457189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акт  о порядке приема  в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 </a:t>
            </a:r>
            <a:r>
              <a:rPr lang="ru-RU" sz="1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(внести изменения в части п.15, п.26.1.- 26.3 Порядка 458!)</a:t>
            </a:r>
            <a:endParaRPr lang="ru-RU" sz="16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189" indent="-457189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контактный 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телефон ответственного по приему в </a:t>
            </a: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ОО</a:t>
            </a:r>
          </a:p>
          <a:p>
            <a:pPr marL="457189" indent="-457189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рафик очного приема.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Перечень документов для ознакомления! </a:t>
            </a:r>
            <a:r>
              <a:rPr lang="ru-RU" sz="1333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(устав, лицензия, аккредитация,  НПА)</a:t>
            </a:r>
          </a:p>
        </p:txBody>
      </p:sp>
      <p:sp>
        <p:nvSpPr>
          <p:cNvPr id="7" name="Правая фигурная скобка 6"/>
          <p:cNvSpPr/>
          <p:nvPr/>
        </p:nvSpPr>
        <p:spPr>
          <a:xfrm>
            <a:off x="10260853" y="1508787"/>
            <a:ext cx="347648" cy="1310613"/>
          </a:xfrm>
          <a:prstGeom prst="rightBrace">
            <a:avLst>
              <a:gd name="adj1" fmla="val 21561"/>
              <a:gd name="adj2" fmla="val 50000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608501" y="1695648"/>
            <a:ext cx="14144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</a:rPr>
              <a:t>Должна быть размещена и на ЕПГУ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362665" y="6216307"/>
            <a:ext cx="4829335" cy="616300"/>
          </a:xfrm>
          <a:prstGeom prst="roundRect">
            <a:avLst/>
          </a:prstGeom>
          <a:solidFill>
            <a:srgbClr val="0033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 сайте: до 25 марта! </a:t>
            </a:r>
          </a:p>
          <a:p>
            <a:pPr algn="ctr"/>
            <a:r>
              <a:rPr lang="ru-RU" dirty="0" smtClean="0"/>
              <a:t>Измененные документы до 1.04.2025!!!</a:t>
            </a:r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3F643BC-F9CE-7307-83CC-A19D2C145C1C}"/>
              </a:ext>
            </a:extLst>
          </p:cNvPr>
          <p:cNvSpPr/>
          <p:nvPr/>
        </p:nvSpPr>
        <p:spPr>
          <a:xfrm>
            <a:off x="0" y="-76199"/>
            <a:ext cx="12192000" cy="914400"/>
          </a:xfrm>
          <a:prstGeom prst="rect">
            <a:avLst/>
          </a:prstGeom>
          <a:solidFill>
            <a:srgbClr val="18417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2667" b="1" dirty="0" smtClean="0">
                <a:solidFill>
                  <a:schemeClr val="bg1"/>
                </a:solidFill>
              </a:rPr>
              <a:t>ИНФОРМАЦИЯ НА СТЕНДЕ И ОФИЦИАЛЬНОМ САЙТЕ</a:t>
            </a:r>
          </a:p>
        </p:txBody>
      </p:sp>
      <p:pic>
        <p:nvPicPr>
          <p:cNvPr id="12" name="Рисунок 21"/>
          <p:cNvPicPr/>
          <p:nvPr/>
        </p:nvPicPr>
        <p:blipFill>
          <a:blip r:embed="rId2"/>
          <a:stretch/>
        </p:blipFill>
        <p:spPr>
          <a:xfrm>
            <a:off x="11432880" y="-76199"/>
            <a:ext cx="759120" cy="76200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42860055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9309543" y="6021917"/>
            <a:ext cx="2844800" cy="364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72" tIns="60936" rIns="121872" bIns="60936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60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13</a:t>
            </a:fld>
            <a:endParaRPr lang="ru-RU" altLang="ru-RU" sz="16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410633" y="10584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562600" y="5105400"/>
            <a:ext cx="6591744" cy="15963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667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2667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Утверждается  локальным актом школы.</a:t>
            </a:r>
          </a:p>
          <a:p>
            <a:pPr algn="just"/>
            <a:r>
              <a:rPr lang="ru-RU" sz="24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Для иностранных граждан еще прописать «Согласен на прохождение тестирования».</a:t>
            </a:r>
            <a:endParaRPr lang="ru-RU" sz="24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140" y="1143000"/>
            <a:ext cx="4006476" cy="51427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6719" y="548681"/>
            <a:ext cx="4128459" cy="4556719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3F643BC-F9CE-7307-83CC-A19D2C145C1C}"/>
              </a:ext>
            </a:extLst>
          </p:cNvPr>
          <p:cNvSpPr/>
          <p:nvPr/>
        </p:nvSpPr>
        <p:spPr>
          <a:xfrm>
            <a:off x="0" y="-76199"/>
            <a:ext cx="12192000" cy="914400"/>
          </a:xfrm>
          <a:prstGeom prst="rect">
            <a:avLst/>
          </a:prstGeom>
          <a:solidFill>
            <a:srgbClr val="18417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2667" b="1" dirty="0" smtClean="0">
                <a:solidFill>
                  <a:schemeClr val="bg1"/>
                </a:solidFill>
              </a:rPr>
              <a:t>ОБРАЗЕЦ ЗАЯВЛЕНИЯ</a:t>
            </a:r>
          </a:p>
        </p:txBody>
      </p:sp>
      <p:pic>
        <p:nvPicPr>
          <p:cNvPr id="10" name="Рисунок 21"/>
          <p:cNvPicPr/>
          <p:nvPr/>
        </p:nvPicPr>
        <p:blipFill>
          <a:blip r:embed="rId4"/>
          <a:stretch/>
        </p:blipFill>
        <p:spPr>
          <a:xfrm>
            <a:off x="11432880" y="-76199"/>
            <a:ext cx="759120" cy="76200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30731904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9359900" y="6021917"/>
            <a:ext cx="2844800" cy="364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72" tIns="60936" rIns="121872" bIns="60936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60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14</a:t>
            </a:fld>
            <a:endParaRPr lang="ru-RU" altLang="ru-RU" sz="16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410633" y="10584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327915" y="1163107"/>
            <a:ext cx="6432715" cy="4359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82588" algn="just"/>
            <a:r>
              <a:rPr lang="ru-RU" sz="2133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п.32</a:t>
            </a:r>
            <a:r>
              <a:rPr lang="ru-RU" sz="2133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На каждого ребенка или поступающего, принятого в общеобразовательное учреждение, </a:t>
            </a:r>
            <a:r>
              <a:rPr lang="ru-RU" sz="2133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формируется личное дело</a:t>
            </a:r>
            <a:r>
              <a:rPr lang="ru-RU" sz="2133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, в котором </a:t>
            </a:r>
            <a:r>
              <a:rPr lang="ru-RU" sz="2133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хранятся заявление о приеме на обучение и все предоставленные</a:t>
            </a:r>
            <a:r>
              <a:rPr lang="ru-RU" sz="2133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родителями (законными представителями) ребенка или поступающим </a:t>
            </a:r>
            <a:r>
              <a:rPr lang="ru-RU" sz="2133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документы (копии документов).  </a:t>
            </a:r>
          </a:p>
          <a:p>
            <a:pPr indent="482588" algn="just"/>
            <a:endParaRPr lang="ru-RU" sz="2133" b="1" dirty="0">
              <a:solidFill>
                <a:srgbClr val="002060"/>
              </a:solidFill>
              <a:latin typeface="+mn-lt"/>
              <a:ea typeface="Calibri" panose="020F0502020204030204" pitchFamily="34" charset="0"/>
            </a:endParaRPr>
          </a:p>
          <a:p>
            <a:pPr indent="482588"/>
            <a:r>
              <a:rPr lang="ru-RU" sz="2133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Дату создания личного дела надо прописать в локальном акте ОО. Это, </a:t>
            </a:r>
            <a:r>
              <a:rPr lang="ru-RU" sz="2133" i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например, </a:t>
            </a:r>
            <a:r>
              <a:rPr lang="ru-RU" sz="2133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может соответствовать дате приказа о комплектовании классов,</a:t>
            </a:r>
            <a:r>
              <a:rPr lang="ru-RU" sz="2133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133" i="1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т.е</a:t>
            </a:r>
            <a:r>
              <a:rPr lang="ru-RU" sz="2133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личное дело формируется по факту комплектования класса. </a:t>
            </a:r>
          </a:p>
        </p:txBody>
      </p:sp>
      <p:pic>
        <p:nvPicPr>
          <p:cNvPr id="1026" name="Picture 2" descr="https://avatars.mds.yandex.net/get-zen_doc/1874110/pub_5e6fea01375fb21d4170271c_5e9a40c31ea568533df0a4f5/scale_12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27" r="-1"/>
          <a:stretch/>
        </p:blipFill>
        <p:spPr bwMode="auto">
          <a:xfrm>
            <a:off x="613833" y="954619"/>
            <a:ext cx="3868273" cy="535439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3F643BC-F9CE-7307-83CC-A19D2C145C1C}"/>
              </a:ext>
            </a:extLst>
          </p:cNvPr>
          <p:cNvSpPr/>
          <p:nvPr/>
        </p:nvSpPr>
        <p:spPr>
          <a:xfrm>
            <a:off x="0" y="-76199"/>
            <a:ext cx="12192000" cy="914400"/>
          </a:xfrm>
          <a:prstGeom prst="rect">
            <a:avLst/>
          </a:prstGeom>
          <a:solidFill>
            <a:srgbClr val="18417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2667" b="1" dirty="0" smtClean="0">
                <a:solidFill>
                  <a:schemeClr val="bg1"/>
                </a:solidFill>
              </a:rPr>
              <a:t>ЛИЧНОЕ ДЕЛО ОБУЧАЮЩЕГОСЯ</a:t>
            </a:r>
          </a:p>
        </p:txBody>
      </p:sp>
      <p:pic>
        <p:nvPicPr>
          <p:cNvPr id="8" name="Рисунок 21"/>
          <p:cNvPicPr/>
          <p:nvPr/>
        </p:nvPicPr>
        <p:blipFill>
          <a:blip r:embed="rId3"/>
          <a:stretch/>
        </p:blipFill>
        <p:spPr>
          <a:xfrm>
            <a:off x="11445580" y="-74681"/>
            <a:ext cx="759120" cy="76200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30697492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9359900" y="6021917"/>
            <a:ext cx="2844800" cy="364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72" tIns="60936" rIns="121872" bIns="60936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60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15</a:t>
            </a:fld>
            <a:endParaRPr lang="ru-RU" altLang="ru-RU" sz="16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410633" y="10584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943601" y="1676400"/>
            <a:ext cx="60198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82588" algn="just"/>
            <a:r>
              <a:rPr lang="ru-RU" sz="2400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Всего: 377 ОО </a:t>
            </a:r>
          </a:p>
          <a:p>
            <a:pPr indent="482588" algn="just"/>
            <a:r>
              <a:rPr lang="ru-RU" sz="2400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из 7 муниципальных районов</a:t>
            </a:r>
          </a:p>
          <a:p>
            <a:pPr indent="482588" algn="just"/>
            <a:endParaRPr lang="ru-RU" sz="2400" dirty="0" smtClean="0">
              <a:solidFill>
                <a:srgbClr val="002060"/>
              </a:solidFill>
              <a:latin typeface="+mn-lt"/>
              <a:ea typeface="Calibri" panose="020F0502020204030204" pitchFamily="34" charset="0"/>
            </a:endParaRPr>
          </a:p>
          <a:p>
            <a:pPr indent="482588" algn="just"/>
            <a:r>
              <a:rPr lang="ru-RU" sz="24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Выданы предостережения: 140</a:t>
            </a:r>
          </a:p>
          <a:p>
            <a:pPr indent="482588" algn="just"/>
            <a:endParaRPr lang="ru-RU" sz="2400" dirty="0" smtClean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  <a:p>
            <a:pPr indent="482588" algn="just"/>
            <a:r>
              <a:rPr lang="ru-RU" sz="24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Из них:</a:t>
            </a:r>
          </a:p>
          <a:p>
            <a:pPr indent="482588" algn="just"/>
            <a:r>
              <a:rPr lang="ru-RU" sz="2400" dirty="0" err="1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Альметьевский</a:t>
            </a:r>
            <a:r>
              <a:rPr lang="ru-RU" sz="24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       – 33</a:t>
            </a:r>
          </a:p>
          <a:p>
            <a:pPr indent="482588" algn="just"/>
            <a:r>
              <a:rPr lang="ru-RU" sz="24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Казань                        – 47</a:t>
            </a:r>
          </a:p>
          <a:p>
            <a:pPr indent="482588" algn="just"/>
            <a:r>
              <a:rPr lang="ru-RU" sz="2400" dirty="0" err="1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Лаишевский</a:t>
            </a:r>
            <a:r>
              <a:rPr lang="ru-RU" sz="24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             – 12</a:t>
            </a:r>
          </a:p>
          <a:p>
            <a:pPr indent="482588" algn="just"/>
            <a:r>
              <a:rPr lang="ru-RU" sz="2400" dirty="0" err="1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Н.Челны</a:t>
            </a:r>
            <a:r>
              <a:rPr lang="ru-RU" sz="24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                    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–</a:t>
            </a:r>
            <a:r>
              <a:rPr lang="ru-RU" sz="24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26</a:t>
            </a:r>
          </a:p>
          <a:p>
            <a:pPr indent="482588" algn="just"/>
            <a:r>
              <a:rPr lang="ru-RU" sz="24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Нижнекамский        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– 12</a:t>
            </a:r>
            <a:endParaRPr lang="ru-RU" sz="2400" dirty="0" smtClean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  <a:p>
            <a:pPr indent="482588" algn="just"/>
            <a:r>
              <a:rPr lang="ru-RU" sz="2400" dirty="0" err="1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Пестречинский</a:t>
            </a:r>
            <a:r>
              <a:rPr lang="ru-RU" sz="24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        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–</a:t>
            </a:r>
            <a:r>
              <a:rPr lang="ru-RU" sz="24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10</a:t>
            </a:r>
            <a:endParaRPr lang="ru-RU" sz="2400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3F643BC-F9CE-7307-83CC-A19D2C145C1C}"/>
              </a:ext>
            </a:extLst>
          </p:cNvPr>
          <p:cNvSpPr/>
          <p:nvPr/>
        </p:nvSpPr>
        <p:spPr>
          <a:xfrm>
            <a:off x="0" y="-76199"/>
            <a:ext cx="12192000" cy="914400"/>
          </a:xfrm>
          <a:prstGeom prst="rect">
            <a:avLst/>
          </a:prstGeom>
          <a:solidFill>
            <a:srgbClr val="18417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2667" b="1" dirty="0" smtClean="0">
                <a:solidFill>
                  <a:schemeClr val="bg1"/>
                </a:solidFill>
              </a:rPr>
              <a:t>МОНИТОРИНГ БЕЗОПАСНОСТИ</a:t>
            </a:r>
          </a:p>
        </p:txBody>
      </p:sp>
      <p:pic>
        <p:nvPicPr>
          <p:cNvPr id="8" name="Рисунок 21"/>
          <p:cNvPicPr/>
          <p:nvPr/>
        </p:nvPicPr>
        <p:blipFill>
          <a:blip r:embed="rId2"/>
          <a:stretch/>
        </p:blipFill>
        <p:spPr>
          <a:xfrm>
            <a:off x="11445580" y="-74681"/>
            <a:ext cx="759120" cy="762000"/>
          </a:xfrm>
          <a:prstGeom prst="rect">
            <a:avLst/>
          </a:prstGeom>
          <a:ln w="0"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36877" t="17782" r="36876" b="19225"/>
          <a:stretch/>
        </p:blipFill>
        <p:spPr>
          <a:xfrm>
            <a:off x="914400" y="1349003"/>
            <a:ext cx="426720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8352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PlaceHolder 1"/>
          <p:cNvSpPr>
            <a:spLocks noGrp="1"/>
          </p:cNvSpPr>
          <p:nvPr>
            <p:ph idx="4294967295"/>
          </p:nvPr>
        </p:nvSpPr>
        <p:spPr>
          <a:xfrm>
            <a:off x="609480" y="1604520"/>
            <a:ext cx="10971000" cy="3975840"/>
          </a:xfrm>
          <a:prstGeom prst="rect">
            <a:avLst/>
          </a:prstGeom>
          <a:noFill/>
          <a:ln w="0"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indent="0" algn="ctr"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3200" b="1" spc="-1" dirty="0">
                <a:solidFill>
                  <a:srgbClr val="17375E"/>
                </a:solidFill>
                <a:latin typeface="Arial"/>
                <a:ea typeface="DejaVu Sans"/>
              </a:rPr>
              <a:t>Благодарю за внимание!</a:t>
            </a:r>
            <a:endParaRPr lang="ru-RU" sz="3200" spc="-1" dirty="0">
              <a:solidFill>
                <a:srgbClr val="000000"/>
              </a:solidFill>
              <a:latin typeface="Arial"/>
            </a:endParaRPr>
          </a:p>
          <a:p>
            <a:pPr indent="0" algn="ctr">
              <a:spcBef>
                <a:spcPts val="1001"/>
              </a:spcBef>
              <a:buNone/>
              <a:tabLst>
                <a:tab pos="0" algn="l"/>
              </a:tabLst>
            </a:pPr>
            <a:endParaRPr lang="ru-RU" sz="3200" spc="-1" dirty="0">
              <a:solidFill>
                <a:srgbClr val="000000"/>
              </a:solidFill>
              <a:latin typeface="Arial"/>
            </a:endParaRPr>
          </a:p>
          <a:p>
            <a:pPr indent="0" algn="ctr"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3200" b="1" spc="-1" dirty="0" err="1">
                <a:solidFill>
                  <a:srgbClr val="17375E"/>
                </a:solidFill>
                <a:latin typeface="Arial"/>
                <a:ea typeface="DejaVu Sans"/>
              </a:rPr>
              <a:t>Игътибарыгыз</a:t>
            </a:r>
            <a:r>
              <a:rPr lang="ru-RU" sz="3200" b="1" spc="-1" dirty="0">
                <a:solidFill>
                  <a:srgbClr val="17375E"/>
                </a:solidFill>
                <a:latin typeface="Arial"/>
                <a:ea typeface="DejaVu Sans"/>
              </a:rPr>
              <a:t> </a:t>
            </a:r>
            <a:r>
              <a:rPr lang="ru-RU" sz="3200" b="1" spc="-1" dirty="0" err="1">
                <a:solidFill>
                  <a:srgbClr val="17375E"/>
                </a:solidFill>
                <a:latin typeface="Arial"/>
                <a:ea typeface="DejaVu Sans"/>
              </a:rPr>
              <a:t>өчен</a:t>
            </a:r>
            <a:r>
              <a:rPr lang="ru-RU" sz="3200" b="1" spc="-1" dirty="0">
                <a:solidFill>
                  <a:srgbClr val="17375E"/>
                </a:solidFill>
                <a:latin typeface="Arial"/>
                <a:ea typeface="DejaVu Sans"/>
              </a:rPr>
              <a:t> </a:t>
            </a:r>
            <a:r>
              <a:rPr lang="ru-RU" sz="3200" b="1" spc="-1" dirty="0" err="1">
                <a:solidFill>
                  <a:srgbClr val="17375E"/>
                </a:solidFill>
                <a:latin typeface="Arial"/>
                <a:ea typeface="DejaVu Sans"/>
              </a:rPr>
              <a:t>рәхмәт</a:t>
            </a:r>
            <a:r>
              <a:rPr lang="ru-RU" sz="3200" b="1" spc="-1" dirty="0">
                <a:solidFill>
                  <a:srgbClr val="17375E"/>
                </a:solidFill>
                <a:latin typeface="Arial"/>
                <a:ea typeface="DejaVu Sans"/>
              </a:rPr>
              <a:t>!</a:t>
            </a:r>
            <a:endParaRPr lang="ru-RU" sz="3200" spc="-1" dirty="0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1001"/>
              </a:spcBef>
              <a:buNone/>
              <a:tabLst>
                <a:tab pos="0" algn="l"/>
              </a:tabLst>
            </a:pPr>
            <a:endParaRPr lang="ru-RU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89" name="Рисунок 25"/>
          <p:cNvPicPr/>
          <p:nvPr/>
        </p:nvPicPr>
        <p:blipFill>
          <a:blip r:embed="rId2"/>
          <a:stretch/>
        </p:blipFill>
        <p:spPr>
          <a:xfrm>
            <a:off x="4847861" y="3813043"/>
            <a:ext cx="2904840" cy="2549160"/>
          </a:xfrm>
          <a:prstGeom prst="rect">
            <a:avLst/>
          </a:prstGeom>
          <a:ln w="0">
            <a:noFill/>
          </a:ln>
        </p:spPr>
      </p:pic>
      <p:pic>
        <p:nvPicPr>
          <p:cNvPr id="5" name="Рисунок 21"/>
          <p:cNvPicPr/>
          <p:nvPr/>
        </p:nvPicPr>
        <p:blipFill>
          <a:blip r:embed="rId3"/>
          <a:stretch/>
        </p:blipFill>
        <p:spPr>
          <a:xfrm>
            <a:off x="11430000" y="1"/>
            <a:ext cx="759120" cy="76200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1640894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3F643BC-F9CE-7307-83CC-A19D2C145C1C}"/>
              </a:ext>
            </a:extLst>
          </p:cNvPr>
          <p:cNvSpPr/>
          <p:nvPr/>
        </p:nvSpPr>
        <p:spPr>
          <a:xfrm>
            <a:off x="0" y="1"/>
            <a:ext cx="12192000" cy="1000911"/>
          </a:xfrm>
          <a:prstGeom prst="rect">
            <a:avLst/>
          </a:prstGeom>
          <a:solidFill>
            <a:srgbClr val="18417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>
              <a:defRPr/>
            </a:pPr>
            <a:r>
              <a:rPr lang="ru-RU" sz="2000" b="1" kern="1200" cap="all" dirty="0" smtClean="0">
                <a:solidFill>
                  <a:prstClr val="white"/>
                </a:solidFill>
                <a:latin typeface="Century Gothic" panose="020B0502020202020204" pitchFamily="34" charset="0"/>
              </a:rPr>
              <a:t>ФЕДЕРАЛЬНЫЕ </a:t>
            </a:r>
            <a:r>
              <a:rPr lang="ru-RU" sz="2000" b="1" kern="1200" cap="all" dirty="0">
                <a:solidFill>
                  <a:prstClr val="white"/>
                </a:solidFill>
                <a:latin typeface="Century Gothic" panose="020B0502020202020204" pitchFamily="34" charset="0"/>
              </a:rPr>
              <a:t>НПА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09600" y="1600200"/>
            <a:ext cx="7620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rgbClr val="002060"/>
                </a:solidFill>
              </a:rPr>
              <a:t>Федеральный закон от 29.12.2012 № 273-ФЗ «Об образовании в Российской Федерации»; </a:t>
            </a:r>
            <a:endParaRPr lang="ru-RU" sz="1800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800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8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Порядок приема детей на обучение по программам начального общего, основного общего и среднего общего образования, утвержденный Приказом Министерства просвещения РФ от 02.09.2020 г. № 458 </a:t>
            </a:r>
            <a:r>
              <a:rPr lang="ru-RU" sz="1400" i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(со всеми изменениями);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800" b="1" dirty="0" smtClean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</a:rPr>
              <a:t>Федеральный </a:t>
            </a:r>
            <a:r>
              <a:rPr lang="ru-RU" sz="1800" dirty="0">
                <a:solidFill>
                  <a:srgbClr val="002060"/>
                </a:solidFill>
              </a:rPr>
              <a:t>закон от 17.02.2023 № 19-ФЗ «Об особенностях правового регулирования отношений в сферах образования и науки в связи с принятием в Российскую Федерацию Донецкой Народной Республики, Луганской Народной Республики, Запорожской области, Херсонской области и образованием в составе РФ новых субъектов - Донецкой Народной Республики, Луганской Народной Республики, Запорожской области, Херсонской области и о внесении изменений в отдельные законодательные акты Российской Федерации»;</a:t>
            </a:r>
            <a:endParaRPr lang="ru-RU" sz="18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8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34400" y="2667000"/>
            <a:ext cx="358140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b="1" dirty="0" smtClean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! Основной принцип - общедоступность</a:t>
            </a:r>
          </a:p>
          <a:p>
            <a:pPr algn="just"/>
            <a:endParaRPr lang="ru-RU" b="1" dirty="0" smtClean="0">
              <a:solidFill>
                <a:schemeClr val="accent1">
                  <a:lumMod val="50000"/>
                </a:schemeClr>
              </a:solidFill>
              <a:latin typeface="+mn-lt"/>
              <a:cs typeface="Times New Roman" panose="02020603050405020304" pitchFamily="18" charset="0"/>
            </a:endParaRPr>
          </a:p>
          <a:p>
            <a:pPr algn="just"/>
            <a:endParaRPr lang="ru-RU" b="1" dirty="0" smtClean="0">
              <a:solidFill>
                <a:schemeClr val="accent1">
                  <a:lumMod val="50000"/>
                </a:schemeClr>
              </a:solidFill>
              <a:latin typeface="+mn-lt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! </a:t>
            </a:r>
            <a:r>
              <a:rPr lang="ru-RU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Обеспечить </a:t>
            </a:r>
            <a:r>
              <a:rPr lang="ru-RU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прием всех граждан, </a:t>
            </a:r>
            <a:r>
              <a:rPr lang="ru-RU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которые имеют право на получение общего образования</a:t>
            </a:r>
            <a:endParaRPr lang="ru-RU" dirty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5" name="Рисунок 21"/>
          <p:cNvPicPr/>
          <p:nvPr/>
        </p:nvPicPr>
        <p:blipFill>
          <a:blip r:embed="rId2"/>
          <a:stretch/>
        </p:blipFill>
        <p:spPr>
          <a:xfrm>
            <a:off x="11506200" y="0"/>
            <a:ext cx="685800" cy="76200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416536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3F643BC-F9CE-7307-83CC-A19D2C145C1C}"/>
              </a:ext>
            </a:extLst>
          </p:cNvPr>
          <p:cNvSpPr/>
          <p:nvPr/>
        </p:nvSpPr>
        <p:spPr>
          <a:xfrm>
            <a:off x="0" y="1"/>
            <a:ext cx="12192000" cy="816557"/>
          </a:xfrm>
          <a:prstGeom prst="rect">
            <a:avLst/>
          </a:prstGeom>
          <a:solidFill>
            <a:srgbClr val="18417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>
              <a:defRPr/>
            </a:pPr>
            <a:endParaRPr lang="ru-RU" b="1" kern="1200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91BE34-5304-42F9-B3A5-42F2D4CAC579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389" y="92900"/>
            <a:ext cx="12212972" cy="502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2667" b="1" dirty="0" smtClean="0">
                <a:solidFill>
                  <a:schemeClr val="bg1"/>
                </a:solidFill>
              </a:rPr>
              <a:t>ДОКУМЕНТЫ ОМС</a:t>
            </a:r>
            <a:endParaRPr lang="ru-RU" sz="2667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11424" y="1412776"/>
            <a:ext cx="854494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0990" indent="-38099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  <a:latin typeface="+mn-lt"/>
              </a:rPr>
              <a:t>порядок учета детей, подлежащих обучению по образовательным программам дошкольного, начального общего, основного общего и среднего общего образования, </a:t>
            </a:r>
          </a:p>
          <a:p>
            <a:pPr marL="380990" indent="-380990">
              <a:buFont typeface="Wingdings" panose="05000000000000000000" pitchFamily="2" charset="2"/>
              <a:buChar char="ü"/>
            </a:pPr>
            <a:endParaRPr lang="ru-RU" sz="1600" dirty="0">
              <a:solidFill>
                <a:srgbClr val="002060"/>
              </a:solidFill>
              <a:latin typeface="+mn-lt"/>
            </a:endParaRPr>
          </a:p>
          <a:p>
            <a:pPr marL="380990" indent="-38099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  <a:latin typeface="+mn-lt"/>
              </a:rPr>
              <a:t>Порядок выдачи разрешения на приём детей и получение начального общего образования в образовательных организациях </a:t>
            </a:r>
            <a:r>
              <a:rPr lang="ru-RU" sz="1600" dirty="0" smtClean="0">
                <a:solidFill>
                  <a:srgbClr val="002060"/>
                </a:solidFill>
                <a:latin typeface="+mn-lt"/>
              </a:rPr>
              <a:t>до </a:t>
            </a:r>
            <a:r>
              <a:rPr lang="ru-RU" sz="1600" dirty="0">
                <a:solidFill>
                  <a:srgbClr val="002060"/>
                </a:solidFill>
                <a:latin typeface="+mn-lt"/>
              </a:rPr>
              <a:t>достижении детьми возраста шести лет и шести месяцев при отсутствии противопоказаний по состоянию здоровья, но не позже достижения ими возраста восьми лет</a:t>
            </a:r>
          </a:p>
          <a:p>
            <a:pPr marL="380990" indent="-380990">
              <a:buFont typeface="Wingdings" panose="05000000000000000000" pitchFamily="2" charset="2"/>
              <a:buChar char="ü"/>
            </a:pPr>
            <a:endParaRPr lang="ru-RU" sz="1600" dirty="0">
              <a:solidFill>
                <a:srgbClr val="002060"/>
              </a:solidFill>
              <a:latin typeface="+mn-lt"/>
            </a:endParaRPr>
          </a:p>
          <a:p>
            <a:pPr marL="380990" indent="-38099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  <a:latin typeface="+mn-lt"/>
              </a:rPr>
              <a:t>Административный регламент предоставления муниципальной услуги «Прием заявлений о зачислении в образовательные организации, реализующие программы общего образования»</a:t>
            </a:r>
          </a:p>
          <a:p>
            <a:pPr marL="380990" indent="-380990">
              <a:buFont typeface="Wingdings" panose="05000000000000000000" pitchFamily="2" charset="2"/>
              <a:buChar char="ü"/>
            </a:pPr>
            <a:endParaRPr lang="ru-RU" sz="1600" dirty="0">
              <a:solidFill>
                <a:srgbClr val="002060"/>
              </a:solidFill>
              <a:latin typeface="+mn-lt"/>
            </a:endParaRPr>
          </a:p>
          <a:p>
            <a:pPr marL="380990" indent="-38099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  <a:latin typeface="+mn-lt"/>
              </a:rPr>
              <a:t>закрепление муниципальных образовательных организаций за конкретными территориями муниципального района, городского округа</a:t>
            </a:r>
          </a:p>
        </p:txBody>
      </p:sp>
      <p:sp>
        <p:nvSpPr>
          <p:cNvPr id="12" name="Правая фигурная скобка 11"/>
          <p:cNvSpPr/>
          <p:nvPr/>
        </p:nvSpPr>
        <p:spPr>
          <a:xfrm>
            <a:off x="9456373" y="1412776"/>
            <a:ext cx="384043" cy="2016224"/>
          </a:xfrm>
          <a:prstGeom prst="rightBrace">
            <a:avLst>
              <a:gd name="adj1" fmla="val 43834"/>
              <a:gd name="adj2" fmla="val 50000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456372" y="4633279"/>
            <a:ext cx="2735627" cy="9954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67" b="1" dirty="0" smtClean="0">
                <a:solidFill>
                  <a:srgbClr val="C00000"/>
                </a:solidFill>
                <a:latin typeface="PT Serif"/>
              </a:rPr>
              <a:t>не </a:t>
            </a:r>
            <a:r>
              <a:rPr lang="ru-RU" sz="1467" b="1" dirty="0">
                <a:solidFill>
                  <a:srgbClr val="C00000"/>
                </a:solidFill>
                <a:latin typeface="PT Serif"/>
              </a:rPr>
              <a:t>позднее </a:t>
            </a:r>
            <a:r>
              <a:rPr lang="ru-RU" sz="1467" b="1" dirty="0" smtClean="0">
                <a:solidFill>
                  <a:srgbClr val="C00000"/>
                </a:solidFill>
                <a:latin typeface="PT Serif"/>
              </a:rPr>
              <a:t>15</a:t>
            </a:r>
            <a:r>
              <a:rPr lang="ru-RU" sz="1467" b="1" dirty="0">
                <a:solidFill>
                  <a:srgbClr val="C00000"/>
                </a:solidFill>
                <a:latin typeface="PT Serif"/>
              </a:rPr>
              <a:t> марта </a:t>
            </a:r>
            <a:r>
              <a:rPr lang="ru-RU" sz="1467" b="1" dirty="0" err="1">
                <a:solidFill>
                  <a:srgbClr val="C00000"/>
                </a:solidFill>
                <a:latin typeface="PT Serif"/>
              </a:rPr>
              <a:t>т.года</a:t>
            </a:r>
            <a:endParaRPr lang="ru-RU" sz="1467" b="1" dirty="0">
              <a:solidFill>
                <a:srgbClr val="C00000"/>
              </a:solidFill>
              <a:latin typeface="PT Serif"/>
            </a:endParaRPr>
          </a:p>
          <a:p>
            <a:pPr algn="ctr"/>
            <a:r>
              <a:rPr lang="ru-RU" sz="1467" b="1" dirty="0">
                <a:solidFill>
                  <a:srgbClr val="C00000"/>
                </a:solidFill>
                <a:latin typeface="PT Serif"/>
              </a:rPr>
              <a:t>На сайт – в течение 10 дней ! </a:t>
            </a:r>
            <a:endParaRPr lang="en-US" sz="1467" b="1" dirty="0">
              <a:solidFill>
                <a:srgbClr val="C00000"/>
              </a:solidFill>
              <a:latin typeface="PT Serif"/>
            </a:endParaRPr>
          </a:p>
          <a:p>
            <a:pPr algn="ctr"/>
            <a:endParaRPr lang="ru-RU" sz="1467" b="1" dirty="0">
              <a:solidFill>
                <a:srgbClr val="C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840416" y="1605497"/>
            <a:ext cx="21396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Документы постоянного действия в рамках действующего законодательства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9456373" y="3525154"/>
            <a:ext cx="2592288" cy="769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67" b="1" dirty="0">
                <a:solidFill>
                  <a:srgbClr val="C00000"/>
                </a:solidFill>
                <a:latin typeface="PT Serif"/>
              </a:rPr>
              <a:t>Вносятся изменения в связи с изменениями в Приказе №458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911424" y="5334000"/>
            <a:ext cx="105611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Стрелка углом вверх 18"/>
          <p:cNvSpPr/>
          <p:nvPr/>
        </p:nvSpPr>
        <p:spPr>
          <a:xfrm rot="5400000">
            <a:off x="1125004" y="5732996"/>
            <a:ext cx="820979" cy="480053"/>
          </a:xfrm>
          <a:prstGeom prst="bentUpArrow">
            <a:avLst>
              <a:gd name="adj1" fmla="val 35241"/>
              <a:gd name="adj2" fmla="val 25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1967541" y="5812763"/>
            <a:ext cx="5278848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33" b="1" dirty="0">
                <a:solidFill>
                  <a:srgbClr val="002060"/>
                </a:solidFill>
              </a:rPr>
              <a:t>Локальный акт общеобразовательной организаци</a:t>
            </a:r>
            <a:r>
              <a:rPr lang="ru-RU" sz="2133" b="1" dirty="0">
                <a:solidFill>
                  <a:schemeClr val="tx2">
                    <a:lumMod val="50000"/>
                  </a:schemeClr>
                </a:solidFill>
              </a:rPr>
              <a:t>и</a:t>
            </a:r>
          </a:p>
        </p:txBody>
      </p:sp>
      <p:sp>
        <p:nvSpPr>
          <p:cNvPr id="3" name="Стрелка вправо 2"/>
          <p:cNvSpPr/>
          <p:nvPr/>
        </p:nvSpPr>
        <p:spPr>
          <a:xfrm>
            <a:off x="9123627" y="3793621"/>
            <a:ext cx="370880" cy="1624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9085493" y="4773151"/>
            <a:ext cx="370880" cy="1832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7749747" y="6132462"/>
            <a:ext cx="4276260" cy="369332"/>
          </a:xfrm>
          <a:prstGeom prst="rect">
            <a:avLst/>
          </a:prstGeom>
          <a:solidFill>
            <a:srgbClr val="0033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Прием заявлений с 1.04.2025 в 8.00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22" name="Рисунок 21"/>
          <p:cNvPicPr/>
          <p:nvPr/>
        </p:nvPicPr>
        <p:blipFill>
          <a:blip r:embed="rId2"/>
          <a:stretch/>
        </p:blipFill>
        <p:spPr>
          <a:xfrm>
            <a:off x="11430000" y="1"/>
            <a:ext cx="759120" cy="76200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401819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3F643BC-F9CE-7307-83CC-A19D2C145C1C}"/>
              </a:ext>
            </a:extLst>
          </p:cNvPr>
          <p:cNvSpPr/>
          <p:nvPr/>
        </p:nvSpPr>
        <p:spPr>
          <a:xfrm>
            <a:off x="0" y="-76200"/>
            <a:ext cx="12192000" cy="1000911"/>
          </a:xfrm>
          <a:prstGeom prst="rect">
            <a:avLst/>
          </a:prstGeom>
          <a:solidFill>
            <a:srgbClr val="18417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2667" b="1" dirty="0" smtClean="0">
                <a:solidFill>
                  <a:schemeClr val="bg1"/>
                </a:solidFill>
              </a:rPr>
              <a:t>ОСОБЕННОСТИ ПРИЕМА В 1 КЛАСС</a:t>
            </a:r>
            <a:endParaRPr lang="ru-RU" sz="2667"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143000"/>
            <a:ext cx="12192000" cy="60735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189" indent="-457189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Обучение в начальной школе начинается с </a:t>
            </a:r>
            <a:r>
              <a:rPr lang="ru-RU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лет 6 месяцев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(при отсутствии противопоказаний по состоянию здоровья, но </a:t>
            </a:r>
            <a:r>
              <a:rPr lang="ru-RU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позже 8 лет</a:t>
            </a:r>
          </a:p>
          <a:p>
            <a:pPr algn="just"/>
            <a:r>
              <a:rPr lang="ru-RU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189" indent="-457189" algn="just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обучения в более раннем или позднем возрасте требуется:</a:t>
            </a:r>
          </a:p>
          <a:p>
            <a:pPr marL="457189" indent="380990" algn="just"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письменное заявление родителей (законных представителей)</a:t>
            </a:r>
          </a:p>
          <a:p>
            <a:pPr marL="457189" indent="380990" algn="just"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разрешение учредителя школы</a:t>
            </a:r>
          </a:p>
          <a:p>
            <a:pPr marL="457189" indent="380990" algn="just">
              <a:buFontTx/>
              <a:buChar char="-"/>
            </a:pPr>
            <a:endParaRPr 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189" indent="380990" algn="just">
              <a:buFontTx/>
              <a:buChar char="-"/>
            </a:pPr>
            <a:endParaRPr lang="ru-RU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189" indent="-457189" algn="just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Запрещается проводить индивидуальный или конкурсный отбор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любой форме </a:t>
            </a:r>
            <a:r>
              <a:rPr lang="ru-RU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(статья 67 273-ФЗ «Об образовании в Российской Федерации)</a:t>
            </a:r>
          </a:p>
          <a:p>
            <a:pPr marL="457189" indent="-457189" algn="just">
              <a:buFont typeface="Arial" panose="020B0604020202020204" pitchFamily="34" charset="0"/>
              <a:buChar char="•"/>
            </a:pPr>
            <a:endParaRPr lang="ru-RU" sz="2400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189" indent="-457189" algn="just">
              <a:buFont typeface="Arial" panose="020B0604020202020204" pitchFamily="34" charset="0"/>
              <a:buChar char="•"/>
            </a:pPr>
            <a:endParaRPr lang="ru-RU" sz="1400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189" indent="-457189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 с ОВЗ принимаются на обучение  по адаптированным образовательным программам только с </a:t>
            </a: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согласия родителей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(законных представителей) и </a:t>
            </a: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основании рекомендаций ПМПК (в заключении определяется вид АООП)</a:t>
            </a:r>
          </a:p>
          <a:p>
            <a:pPr marL="457189" indent="-457189" algn="just">
              <a:buFont typeface="Arial" panose="020B0604020202020204" pitchFamily="34" charset="0"/>
              <a:buChar char="•"/>
            </a:pPr>
            <a:endParaRPr lang="ru-RU" sz="24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189" indent="-457189" algn="just">
              <a:buFont typeface="Arial" panose="020B0604020202020204" pitchFamily="34" charset="0"/>
              <a:buChar char="•"/>
            </a:pPr>
            <a:endParaRPr lang="ru-RU" sz="2667" i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pic>
        <p:nvPicPr>
          <p:cNvPr id="5" name="Рисунок 21"/>
          <p:cNvPicPr/>
          <p:nvPr/>
        </p:nvPicPr>
        <p:blipFill>
          <a:blip r:embed="rId2"/>
          <a:stretch/>
        </p:blipFill>
        <p:spPr>
          <a:xfrm>
            <a:off x="11432880" y="-76200"/>
            <a:ext cx="759120" cy="76200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81488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Овал 20"/>
          <p:cNvSpPr/>
          <p:nvPr/>
        </p:nvSpPr>
        <p:spPr>
          <a:xfrm>
            <a:off x="7186255" y="1842662"/>
            <a:ext cx="3962400" cy="2819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9359900" y="6021917"/>
            <a:ext cx="2844800" cy="364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72" tIns="60936" rIns="121872" bIns="60936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60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5</a:t>
            </a:fld>
            <a:endParaRPr lang="ru-RU" altLang="ru-RU" sz="1600" dirty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410633" y="10584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27381" y="1414822"/>
            <a:ext cx="5568619" cy="460709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667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1 этап</a:t>
            </a:r>
            <a:r>
              <a:rPr lang="ru-RU" sz="2667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– </a:t>
            </a:r>
            <a:r>
              <a:rPr lang="ru-RU" sz="2667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1.04. - 30.06 </a:t>
            </a:r>
          </a:p>
          <a:p>
            <a:r>
              <a:rPr lang="ru-RU" sz="2667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- для детей имеющих: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ru-RU" sz="2667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внеочередное право 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ru-RU" sz="2667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первоочередное право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ru-RU" sz="2667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преимущественное право;</a:t>
            </a:r>
          </a:p>
          <a:p>
            <a:r>
              <a:rPr lang="ru-RU" sz="2667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- проживающих на закрепленной территории.</a:t>
            </a:r>
          </a:p>
          <a:p>
            <a:endParaRPr lang="ru-RU" sz="2667" b="1" dirty="0">
              <a:solidFill>
                <a:srgbClr val="FF3300"/>
              </a:solidFill>
              <a:latin typeface="+mn-lt"/>
              <a:cs typeface="Times New Roman" panose="02020603050405020304" pitchFamily="18" charset="0"/>
            </a:endParaRPr>
          </a:p>
          <a:p>
            <a:r>
              <a:rPr lang="ru-RU" sz="2667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2 этап</a:t>
            </a:r>
            <a:r>
              <a:rPr lang="ru-RU" sz="2667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– </a:t>
            </a:r>
            <a:r>
              <a:rPr lang="ru-RU" sz="2667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6.07-5.09</a:t>
            </a:r>
            <a:r>
              <a:rPr lang="ru-RU" sz="2667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667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для детей:</a:t>
            </a:r>
          </a:p>
          <a:p>
            <a:r>
              <a:rPr lang="ru-RU" sz="2667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- не проживающих на закрепленной территории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3F643BC-F9CE-7307-83CC-A19D2C145C1C}"/>
              </a:ext>
            </a:extLst>
          </p:cNvPr>
          <p:cNvSpPr/>
          <p:nvPr/>
        </p:nvSpPr>
        <p:spPr>
          <a:xfrm>
            <a:off x="0" y="16761"/>
            <a:ext cx="6248400" cy="1000911"/>
          </a:xfrm>
          <a:prstGeom prst="rect">
            <a:avLst/>
          </a:prstGeom>
          <a:solidFill>
            <a:srgbClr val="18417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2667" b="1" dirty="0" smtClean="0">
                <a:solidFill>
                  <a:schemeClr val="bg1"/>
                </a:solidFill>
              </a:rPr>
              <a:t>СРОКИ ПРИЕМА ДОКУМЕНТОВ</a:t>
            </a:r>
            <a:endParaRPr lang="ru-RU" sz="2667" b="1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3F643BC-F9CE-7307-83CC-A19D2C145C1C}"/>
              </a:ext>
            </a:extLst>
          </p:cNvPr>
          <p:cNvSpPr/>
          <p:nvPr/>
        </p:nvSpPr>
        <p:spPr>
          <a:xfrm>
            <a:off x="6451600" y="6464"/>
            <a:ext cx="5674783" cy="1011208"/>
          </a:xfrm>
          <a:prstGeom prst="rect">
            <a:avLst/>
          </a:prstGeom>
          <a:solidFill>
            <a:srgbClr val="18417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2667" b="1" dirty="0" smtClean="0">
                <a:solidFill>
                  <a:schemeClr val="bg1"/>
                </a:solidFill>
              </a:rPr>
              <a:t>СПОСОБЫ ПОДАЧИ ЗАЯВЛЕНИЯ</a:t>
            </a:r>
            <a:endParaRPr lang="ru-RU" sz="2667" b="1" dirty="0">
              <a:solidFill>
                <a:schemeClr val="bg1"/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6324600" y="1227050"/>
            <a:ext cx="0" cy="49451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ject 33"/>
          <p:cNvSpPr txBox="1"/>
          <p:nvPr/>
        </p:nvSpPr>
        <p:spPr>
          <a:xfrm>
            <a:off x="6476473" y="1108637"/>
            <a:ext cx="3066202" cy="32060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635" algn="l">
              <a:spcBef>
                <a:spcPts val="100"/>
              </a:spcBef>
            </a:pPr>
            <a:r>
              <a:rPr lang="ru-RU" sz="2000" b="1" dirty="0" smtClean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граждан РФ</a:t>
            </a:r>
            <a:endParaRPr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2184" y="1653899"/>
            <a:ext cx="2542252" cy="859611"/>
          </a:xfrm>
          <a:prstGeom prst="rect">
            <a:avLst/>
          </a:prstGeom>
        </p:spPr>
      </p:pic>
      <p:sp>
        <p:nvSpPr>
          <p:cNvPr id="14" name="object 4"/>
          <p:cNvSpPr txBox="1"/>
          <p:nvPr/>
        </p:nvSpPr>
        <p:spPr>
          <a:xfrm>
            <a:off x="7868602" y="1810803"/>
            <a:ext cx="2029460" cy="424220"/>
          </a:xfrm>
          <a:prstGeom prst="rect">
            <a:avLst/>
          </a:prstGeom>
        </p:spPr>
        <p:txBody>
          <a:bodyPr vert="horz" wrap="square" lIns="0" tIns="31751" rIns="0" bIns="0" rtlCol="0">
            <a:spAutoFit/>
          </a:bodyPr>
          <a:lstStyle/>
          <a:p>
            <a:pPr marL="12700" marR="5080" algn="ctr">
              <a:lnSpc>
                <a:spcPct val="91100"/>
              </a:lnSpc>
              <a:spcBef>
                <a:spcPts val="251"/>
              </a:spcBef>
            </a:pPr>
            <a:r>
              <a:rPr lang="ru-RU" sz="1400" dirty="0">
                <a:solidFill>
                  <a:schemeClr val="bg1"/>
                </a:solidFill>
              </a:rPr>
              <a:t>электронной форме посредством ЕПГУ</a:t>
            </a:r>
            <a:endParaRPr sz="14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5" name="object 17"/>
          <p:cNvSpPr/>
          <p:nvPr/>
        </p:nvSpPr>
        <p:spPr>
          <a:xfrm>
            <a:off x="6466176" y="3455297"/>
            <a:ext cx="2539365" cy="937261"/>
          </a:xfrm>
          <a:custGeom>
            <a:avLst/>
            <a:gdLst/>
            <a:ahLst/>
            <a:cxnLst/>
            <a:rect l="l" t="t" r="r" b="b"/>
            <a:pathLst>
              <a:path w="2539365" h="861060">
                <a:moveTo>
                  <a:pt x="2395473" y="0"/>
                </a:moveTo>
                <a:lnTo>
                  <a:pt x="143509" y="0"/>
                </a:lnTo>
                <a:lnTo>
                  <a:pt x="98153" y="7321"/>
                </a:lnTo>
                <a:lnTo>
                  <a:pt x="58759" y="27705"/>
                </a:lnTo>
                <a:lnTo>
                  <a:pt x="27692" y="58784"/>
                </a:lnTo>
                <a:lnTo>
                  <a:pt x="7317" y="98187"/>
                </a:lnTo>
                <a:lnTo>
                  <a:pt x="0" y="143548"/>
                </a:lnTo>
                <a:lnTo>
                  <a:pt x="0" y="717499"/>
                </a:lnTo>
                <a:lnTo>
                  <a:pt x="7317" y="762854"/>
                </a:lnTo>
                <a:lnTo>
                  <a:pt x="27692" y="802245"/>
                </a:lnTo>
                <a:lnTo>
                  <a:pt x="58759" y="833308"/>
                </a:lnTo>
                <a:lnTo>
                  <a:pt x="98153" y="853680"/>
                </a:lnTo>
                <a:lnTo>
                  <a:pt x="143509" y="860996"/>
                </a:lnTo>
                <a:lnTo>
                  <a:pt x="2395473" y="860996"/>
                </a:lnTo>
                <a:lnTo>
                  <a:pt x="2440830" y="853680"/>
                </a:lnTo>
                <a:lnTo>
                  <a:pt x="2480224" y="833308"/>
                </a:lnTo>
                <a:lnTo>
                  <a:pt x="2511291" y="802245"/>
                </a:lnTo>
                <a:lnTo>
                  <a:pt x="2531666" y="762854"/>
                </a:lnTo>
                <a:lnTo>
                  <a:pt x="2538984" y="717499"/>
                </a:lnTo>
                <a:lnTo>
                  <a:pt x="2538984" y="143548"/>
                </a:lnTo>
                <a:lnTo>
                  <a:pt x="2531666" y="98187"/>
                </a:lnTo>
                <a:lnTo>
                  <a:pt x="2511291" y="58784"/>
                </a:lnTo>
                <a:lnTo>
                  <a:pt x="2480224" y="27705"/>
                </a:lnTo>
                <a:lnTo>
                  <a:pt x="2440830" y="7321"/>
                </a:lnTo>
                <a:lnTo>
                  <a:pt x="239547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9"/>
          <p:cNvSpPr txBox="1"/>
          <p:nvPr/>
        </p:nvSpPr>
        <p:spPr>
          <a:xfrm>
            <a:off x="6362501" y="3642408"/>
            <a:ext cx="2539365" cy="39062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ctr">
              <a:lnSpc>
                <a:spcPct val="91300"/>
              </a:lnSpc>
              <a:spcBef>
                <a:spcPts val="225"/>
              </a:spcBef>
            </a:pPr>
            <a:r>
              <a:rPr sz="1200" spc="-5" dirty="0">
                <a:solidFill>
                  <a:srgbClr val="FFFFFF"/>
                </a:solidFill>
                <a:latin typeface="Verdana"/>
                <a:cs typeface="Verdana"/>
              </a:rPr>
              <a:t>через </a:t>
            </a:r>
            <a:r>
              <a:rPr sz="1200" spc="-5" dirty="0" err="1">
                <a:solidFill>
                  <a:srgbClr val="FFFFFF"/>
                </a:solidFill>
                <a:latin typeface="Verdana"/>
                <a:cs typeface="Verdana"/>
              </a:rPr>
              <a:t>операторов</a:t>
            </a:r>
            <a:r>
              <a:rPr sz="12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endParaRPr lang="ru-RU" sz="1200" spc="-5" dirty="0" smtClean="0">
              <a:solidFill>
                <a:srgbClr val="FFFFFF"/>
              </a:solidFill>
              <a:latin typeface="Verdana"/>
              <a:cs typeface="Verdana"/>
            </a:endParaRPr>
          </a:p>
          <a:p>
            <a:pPr marL="12700" marR="5080" algn="ctr">
              <a:lnSpc>
                <a:spcPct val="91300"/>
              </a:lnSpc>
              <a:spcBef>
                <a:spcPts val="225"/>
              </a:spcBef>
            </a:pPr>
            <a:r>
              <a:rPr sz="1200" spc="-5" dirty="0" err="1" smtClean="0">
                <a:solidFill>
                  <a:srgbClr val="FFFFFF"/>
                </a:solidFill>
                <a:latin typeface="Verdana"/>
                <a:cs typeface="Verdana"/>
              </a:rPr>
              <a:t>почтовой</a:t>
            </a:r>
            <a:r>
              <a:rPr sz="1200" spc="-5" dirty="0" smtClean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409" dirty="0" smtClean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5" dirty="0" err="1" smtClean="0">
                <a:solidFill>
                  <a:srgbClr val="FFFFFF"/>
                </a:solidFill>
                <a:latin typeface="Verdana"/>
                <a:cs typeface="Verdana"/>
              </a:rPr>
              <a:t>связи</a:t>
            </a:r>
            <a:endParaRPr sz="1200" dirty="0">
              <a:latin typeface="Verdana"/>
              <a:cs typeface="Verdana"/>
            </a:endParaRPr>
          </a:p>
        </p:txBody>
      </p:sp>
      <p:grpSp>
        <p:nvGrpSpPr>
          <p:cNvPr id="17" name="object 5"/>
          <p:cNvGrpSpPr/>
          <p:nvPr/>
        </p:nvGrpSpPr>
        <p:grpSpPr>
          <a:xfrm>
            <a:off x="9623212" y="2919577"/>
            <a:ext cx="2503171" cy="861060"/>
            <a:chOff x="9048877" y="3851529"/>
            <a:chExt cx="2503170" cy="861060"/>
          </a:xfrm>
        </p:grpSpPr>
        <p:sp>
          <p:nvSpPr>
            <p:cNvPr id="18" name="object 7"/>
            <p:cNvSpPr/>
            <p:nvPr/>
          </p:nvSpPr>
          <p:spPr>
            <a:xfrm>
              <a:off x="9048877" y="3851529"/>
              <a:ext cx="2503170" cy="861060"/>
            </a:xfrm>
            <a:custGeom>
              <a:avLst/>
              <a:gdLst/>
              <a:ahLst/>
              <a:cxnLst/>
              <a:rect l="l" t="t" r="r" b="b"/>
              <a:pathLst>
                <a:path w="2503170" h="861060">
                  <a:moveTo>
                    <a:pt x="2359405" y="0"/>
                  </a:moveTo>
                  <a:lnTo>
                    <a:pt x="143509" y="0"/>
                  </a:lnTo>
                  <a:lnTo>
                    <a:pt x="98153" y="7304"/>
                  </a:lnTo>
                  <a:lnTo>
                    <a:pt x="58759" y="27647"/>
                  </a:lnTo>
                  <a:lnTo>
                    <a:pt x="27692" y="58677"/>
                  </a:lnTo>
                  <a:lnTo>
                    <a:pt x="7317" y="98039"/>
                  </a:lnTo>
                  <a:lnTo>
                    <a:pt x="0" y="143383"/>
                  </a:lnTo>
                  <a:lnTo>
                    <a:pt x="0" y="717423"/>
                  </a:lnTo>
                  <a:lnTo>
                    <a:pt x="7317" y="762779"/>
                  </a:lnTo>
                  <a:lnTo>
                    <a:pt x="27692" y="802173"/>
                  </a:lnTo>
                  <a:lnTo>
                    <a:pt x="58759" y="833240"/>
                  </a:lnTo>
                  <a:lnTo>
                    <a:pt x="98153" y="853615"/>
                  </a:lnTo>
                  <a:lnTo>
                    <a:pt x="143509" y="860933"/>
                  </a:lnTo>
                  <a:lnTo>
                    <a:pt x="2359405" y="860933"/>
                  </a:lnTo>
                  <a:lnTo>
                    <a:pt x="2404762" y="853615"/>
                  </a:lnTo>
                  <a:lnTo>
                    <a:pt x="2444156" y="833240"/>
                  </a:lnTo>
                  <a:lnTo>
                    <a:pt x="2475223" y="802173"/>
                  </a:lnTo>
                  <a:lnTo>
                    <a:pt x="2495598" y="762779"/>
                  </a:lnTo>
                  <a:lnTo>
                    <a:pt x="2502916" y="717423"/>
                  </a:lnTo>
                  <a:lnTo>
                    <a:pt x="2502916" y="143383"/>
                  </a:lnTo>
                  <a:lnTo>
                    <a:pt x="2495598" y="98039"/>
                  </a:lnTo>
                  <a:lnTo>
                    <a:pt x="2475223" y="58677"/>
                  </a:lnTo>
                  <a:lnTo>
                    <a:pt x="2444156" y="27647"/>
                  </a:lnTo>
                  <a:lnTo>
                    <a:pt x="2404762" y="7304"/>
                  </a:lnTo>
                  <a:lnTo>
                    <a:pt x="2359405" y="0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8"/>
            <p:cNvSpPr/>
            <p:nvPr/>
          </p:nvSpPr>
          <p:spPr>
            <a:xfrm>
              <a:off x="9048877" y="3851529"/>
              <a:ext cx="2503170" cy="861060"/>
            </a:xfrm>
            <a:custGeom>
              <a:avLst/>
              <a:gdLst/>
              <a:ahLst/>
              <a:cxnLst/>
              <a:rect l="l" t="t" r="r" b="b"/>
              <a:pathLst>
                <a:path w="2503170" h="861060">
                  <a:moveTo>
                    <a:pt x="0" y="143383"/>
                  </a:moveTo>
                  <a:lnTo>
                    <a:pt x="7317" y="98039"/>
                  </a:lnTo>
                  <a:lnTo>
                    <a:pt x="27692" y="58677"/>
                  </a:lnTo>
                  <a:lnTo>
                    <a:pt x="58759" y="27647"/>
                  </a:lnTo>
                  <a:lnTo>
                    <a:pt x="98153" y="7304"/>
                  </a:lnTo>
                  <a:lnTo>
                    <a:pt x="143509" y="0"/>
                  </a:lnTo>
                  <a:lnTo>
                    <a:pt x="2359405" y="0"/>
                  </a:lnTo>
                  <a:lnTo>
                    <a:pt x="2404762" y="7304"/>
                  </a:lnTo>
                  <a:lnTo>
                    <a:pt x="2444156" y="27647"/>
                  </a:lnTo>
                  <a:lnTo>
                    <a:pt x="2475223" y="58677"/>
                  </a:lnTo>
                  <a:lnTo>
                    <a:pt x="2495598" y="98039"/>
                  </a:lnTo>
                  <a:lnTo>
                    <a:pt x="2502916" y="143383"/>
                  </a:lnTo>
                  <a:lnTo>
                    <a:pt x="2502916" y="717423"/>
                  </a:lnTo>
                  <a:lnTo>
                    <a:pt x="2495598" y="762779"/>
                  </a:lnTo>
                  <a:lnTo>
                    <a:pt x="2475223" y="802173"/>
                  </a:lnTo>
                  <a:lnTo>
                    <a:pt x="2444156" y="833240"/>
                  </a:lnTo>
                  <a:lnTo>
                    <a:pt x="2404762" y="853615"/>
                  </a:lnTo>
                  <a:lnTo>
                    <a:pt x="2359405" y="860933"/>
                  </a:lnTo>
                  <a:lnTo>
                    <a:pt x="143509" y="860933"/>
                  </a:lnTo>
                  <a:lnTo>
                    <a:pt x="98153" y="853615"/>
                  </a:lnTo>
                  <a:lnTo>
                    <a:pt x="58759" y="833240"/>
                  </a:lnTo>
                  <a:lnTo>
                    <a:pt x="27692" y="802173"/>
                  </a:lnTo>
                  <a:lnTo>
                    <a:pt x="7317" y="762779"/>
                  </a:lnTo>
                  <a:lnTo>
                    <a:pt x="0" y="717423"/>
                  </a:lnTo>
                  <a:lnTo>
                    <a:pt x="0" y="143383"/>
                  </a:lnTo>
                  <a:close/>
                </a:path>
              </a:pathLst>
            </a:custGeom>
            <a:solidFill>
              <a:srgbClr val="006600"/>
            </a:solidFill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9"/>
          <p:cNvSpPr txBox="1"/>
          <p:nvPr/>
        </p:nvSpPr>
        <p:spPr>
          <a:xfrm>
            <a:off x="10048661" y="3083555"/>
            <a:ext cx="1652271" cy="6155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611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лично</a:t>
            </a:r>
            <a:r>
              <a:rPr sz="1400" spc="-7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endParaRPr sz="1400" dirty="0">
              <a:latin typeface="Verdana"/>
              <a:cs typeface="Verdana"/>
            </a:endParaRPr>
          </a:p>
          <a:p>
            <a:pPr marL="12700" marR="5080" algn="ctr">
              <a:lnSpc>
                <a:spcPts val="1520"/>
              </a:lnSpc>
              <a:spcBef>
                <a:spcPts val="115"/>
              </a:spcBef>
            </a:pP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обра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з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ователь</a:t>
            </a:r>
            <a:r>
              <a:rPr sz="1400" spc="-11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ую  организацию</a:t>
            </a:r>
            <a:endParaRPr sz="1400" dirty="0">
              <a:latin typeface="Verdana"/>
              <a:cs typeface="Verdana"/>
            </a:endParaRPr>
          </a:p>
        </p:txBody>
      </p:sp>
      <p:sp>
        <p:nvSpPr>
          <p:cNvPr id="22" name="object 33"/>
          <p:cNvSpPr txBox="1"/>
          <p:nvPr/>
        </p:nvSpPr>
        <p:spPr>
          <a:xfrm>
            <a:off x="7367945" y="5706688"/>
            <a:ext cx="4062055" cy="931024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spcBef>
                <a:spcPts val="100"/>
              </a:spcBef>
            </a:pPr>
            <a:endParaRPr lang="ru-RU" dirty="0" smtClean="0">
              <a:latin typeface="Verdana"/>
              <a:cs typeface="Verdana"/>
            </a:endParaRPr>
          </a:p>
          <a:p>
            <a:pPr marL="635" algn="ctr">
              <a:spcBef>
                <a:spcPts val="100"/>
              </a:spcBef>
            </a:pPr>
            <a:r>
              <a:rPr sz="2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</a:t>
            </a:r>
            <a:r>
              <a:rPr sz="2000" b="1" spc="-5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5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способы</a:t>
            </a:r>
            <a:r>
              <a:rPr lang="ru-RU" sz="2000" b="1" spc="-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5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равнозначны</a:t>
            </a:r>
            <a:r>
              <a:rPr lang="ru-RU" sz="2000" b="1" spc="-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!!</a:t>
            </a:r>
          </a:p>
          <a:p>
            <a:pPr marL="635" algn="ctr">
              <a:spcBef>
                <a:spcPts val="100"/>
              </a:spcBef>
            </a:pP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Рисунок 21"/>
          <p:cNvPicPr/>
          <p:nvPr/>
        </p:nvPicPr>
        <p:blipFill>
          <a:blip r:embed="rId3"/>
          <a:stretch/>
        </p:blipFill>
        <p:spPr>
          <a:xfrm>
            <a:off x="11430000" y="1"/>
            <a:ext cx="759120" cy="762000"/>
          </a:xfrm>
          <a:prstGeom prst="rect">
            <a:avLst/>
          </a:prstGeom>
          <a:ln w="0">
            <a:noFill/>
          </a:ln>
        </p:spPr>
      </p:pic>
      <p:sp>
        <p:nvSpPr>
          <p:cNvPr id="24" name="object 33"/>
          <p:cNvSpPr txBox="1"/>
          <p:nvPr/>
        </p:nvSpPr>
        <p:spPr>
          <a:xfrm>
            <a:off x="8610600" y="4977945"/>
            <a:ext cx="3515782" cy="32060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635" algn="l">
              <a:spcBef>
                <a:spcPts val="100"/>
              </a:spcBef>
            </a:pPr>
            <a:r>
              <a:rPr lang="ru-RU" sz="2000" b="1" dirty="0" smtClean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 иностранных граждан</a:t>
            </a:r>
            <a:endParaRPr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8382000" y="4392558"/>
            <a:ext cx="1792436" cy="560442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8763000" y="2438400"/>
            <a:ext cx="1446449" cy="251460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35551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9359900" y="6021917"/>
            <a:ext cx="2844800" cy="364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72" tIns="60936" rIns="121872" bIns="60936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60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6</a:t>
            </a:fld>
            <a:endParaRPr lang="ru-RU" altLang="ru-RU" sz="16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410633" y="10584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94296" y="887387"/>
            <a:ext cx="3390041" cy="1241952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внеочередном порядке</a:t>
            </a:r>
            <a:endParaRPr lang="ru-RU" sz="2667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538255" y="910484"/>
            <a:ext cx="3552395" cy="1244128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Преимущественное право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574547" y="951943"/>
            <a:ext cx="3181532" cy="120266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6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первоочередном порядке</a:t>
            </a:r>
            <a:endParaRPr lang="ru-RU" sz="2667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82568" y="2729403"/>
            <a:ext cx="3613495" cy="409297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1333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1333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1333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П.9</a:t>
            </a:r>
            <a:r>
              <a:rPr lang="ru-RU" sz="1333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33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образовательные организации, </a:t>
            </a:r>
            <a:r>
              <a:rPr lang="ru-RU" sz="1333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имеющие интернат</a:t>
            </a:r>
          </a:p>
          <a:p>
            <a:pPr lvl="0"/>
            <a:r>
              <a:rPr lang="ru-RU" sz="1333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детям работникам прокуратуры</a:t>
            </a:r>
          </a:p>
          <a:p>
            <a:pPr lvl="0"/>
            <a:r>
              <a:rPr lang="ru-RU" sz="1333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детям судей</a:t>
            </a:r>
          </a:p>
          <a:p>
            <a:pPr marL="380990" indent="-380990">
              <a:buFontTx/>
              <a:buChar char="-"/>
            </a:pPr>
            <a:r>
              <a:rPr lang="ru-RU" sz="1333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 сотрудников следственного комитета</a:t>
            </a:r>
          </a:p>
          <a:p>
            <a:pPr lvl="0"/>
            <a:r>
              <a:rPr lang="ru-RU" sz="1333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П.9.1 </a:t>
            </a:r>
            <a:r>
              <a:rPr lang="ru-RU" sz="1333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 военнослужащих</a:t>
            </a:r>
            <a:r>
              <a:rPr lang="ru-RU" sz="1333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33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детям граждан, пребывавших в добровольческих формированиях, </a:t>
            </a:r>
            <a:r>
              <a:rPr lang="ru-RU" sz="1333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погибших</a:t>
            </a:r>
            <a:r>
              <a:rPr lang="ru-RU" sz="1333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(умерших) при выполнении задач </a:t>
            </a:r>
            <a:r>
              <a:rPr lang="ru-RU" sz="1333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СВО </a:t>
            </a:r>
            <a:r>
              <a:rPr lang="ru-RU" sz="1333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либо позднее указанного периода, но вследствие увечья (ранения, травмы, контузии) или заболевания, полученных при выполнении задач в ходе проведения СВО, в том числе усыновленным (удочеренным) или находящимся под опекой или попечительством в семье, включая приемную семью и патронатную семью.</a:t>
            </a:r>
            <a:r>
              <a:rPr lang="ru-RU" sz="1333" dirty="0"/>
              <a:t> </a:t>
            </a:r>
            <a:r>
              <a:rPr lang="ru-RU" sz="1333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333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месту жительства их семей</a:t>
            </a:r>
            <a:endParaRPr lang="ru-RU" sz="1333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0990" indent="-380990">
              <a:buFontTx/>
              <a:buChar char="-"/>
            </a:pPr>
            <a:endParaRPr lang="ru-RU" sz="2133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b="1" u="sng" dirty="0">
              <a:solidFill>
                <a:prstClr val="black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538255" y="2763716"/>
            <a:ext cx="3648405" cy="406785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П.12</a:t>
            </a:r>
            <a:r>
              <a:rPr lang="ru-RU" sz="1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Порядка:</a:t>
            </a:r>
          </a:p>
          <a:p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детям, в те образовательные организации, в которых обучаются их 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полнородные и </a:t>
            </a:r>
            <a:r>
              <a:rPr lang="ru-RU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неполнородные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братья и (или)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сестры, </a:t>
            </a:r>
            <a:r>
              <a:rPr lang="ru-RU" sz="1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усыновленных (удочеренных) или находящихся под опекой или попечительством в семье, включая приемные семьи</a:t>
            </a:r>
            <a:r>
              <a:rPr lang="ru-RU" sz="16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sz="2133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lvl="0"/>
            <a:endParaRPr lang="ru-RU" sz="2133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428255" y="2754527"/>
            <a:ext cx="3474115" cy="406785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П.10 Порядка</a:t>
            </a:r>
          </a:p>
          <a:p>
            <a:pPr marL="380990" indent="-380990">
              <a:buFontTx/>
              <a:buChar char="-"/>
            </a:pP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военнослужащих </a:t>
            </a:r>
            <a:r>
              <a:rPr lang="ru-RU" sz="1333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(внимание мобилизованные в СВО</a:t>
            </a:r>
            <a:r>
              <a:rPr lang="ru-RU" sz="1333" dirty="0"/>
              <a:t>, </a:t>
            </a:r>
            <a:r>
              <a:rPr lang="ru-RU" sz="1333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усыновленным (удочеренным) или находящимся под опекой или попечительством в семье, включая приемную семью и патронатную семью)</a:t>
            </a:r>
            <a:r>
              <a:rPr lang="ru-RU" sz="133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80990" indent="-380990">
              <a:buFontTx/>
              <a:buChar char="-"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 сотрудников полиции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УФСИН, таможенных органов, пожарной службы </a:t>
            </a:r>
            <a:endParaRPr 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месту жительства их семей</a:t>
            </a:r>
          </a:p>
          <a:p>
            <a:pPr lvl="0" algn="ctr"/>
            <a:r>
              <a:rPr lang="ru-RU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1752600" y="2203158"/>
            <a:ext cx="646176" cy="4524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5991364" y="2248635"/>
            <a:ext cx="646176" cy="4524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9818659" y="2276978"/>
            <a:ext cx="646176" cy="4524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3F643BC-F9CE-7307-83CC-A19D2C145C1C}"/>
              </a:ext>
            </a:extLst>
          </p:cNvPr>
          <p:cNvSpPr/>
          <p:nvPr/>
        </p:nvSpPr>
        <p:spPr>
          <a:xfrm>
            <a:off x="0" y="-21683"/>
            <a:ext cx="12192000" cy="783683"/>
          </a:xfrm>
          <a:prstGeom prst="rect">
            <a:avLst/>
          </a:prstGeom>
          <a:solidFill>
            <a:srgbClr val="18417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2667" b="1" dirty="0" smtClean="0">
                <a:solidFill>
                  <a:schemeClr val="bg1"/>
                </a:solidFill>
              </a:rPr>
              <a:t>МЕСТА В ОО ПРЕДОСТАВЛЯЮТСЯ</a:t>
            </a:r>
            <a:endParaRPr lang="ru-RU" sz="2667" b="1" dirty="0">
              <a:solidFill>
                <a:schemeClr val="bg1"/>
              </a:solidFill>
            </a:endParaRPr>
          </a:p>
        </p:txBody>
      </p:sp>
      <p:pic>
        <p:nvPicPr>
          <p:cNvPr id="15" name="Рисунок 21"/>
          <p:cNvPicPr/>
          <p:nvPr/>
        </p:nvPicPr>
        <p:blipFill>
          <a:blip r:embed="rId2"/>
          <a:stretch/>
        </p:blipFill>
        <p:spPr>
          <a:xfrm>
            <a:off x="11506200" y="-28972"/>
            <a:ext cx="685800" cy="714772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6800438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9359900" y="6021917"/>
            <a:ext cx="2844800" cy="364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72" tIns="60936" rIns="121872" bIns="60936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60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7</a:t>
            </a:fld>
            <a:endParaRPr lang="ru-RU" altLang="ru-RU" sz="16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410633" y="10584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3F643BC-F9CE-7307-83CC-A19D2C145C1C}"/>
              </a:ext>
            </a:extLst>
          </p:cNvPr>
          <p:cNvSpPr/>
          <p:nvPr/>
        </p:nvSpPr>
        <p:spPr>
          <a:xfrm>
            <a:off x="0" y="-76199"/>
            <a:ext cx="12192000" cy="770504"/>
          </a:xfrm>
          <a:prstGeom prst="rect">
            <a:avLst/>
          </a:prstGeom>
          <a:solidFill>
            <a:srgbClr val="18417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2667" b="1" dirty="0" smtClean="0">
                <a:solidFill>
                  <a:schemeClr val="bg1"/>
                </a:solidFill>
              </a:rPr>
              <a:t>ПЕРЕЧЕНЬ ДОКУМЕНТОВ ДЛЯ ПРИЕМА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7" name="object 4"/>
          <p:cNvSpPr txBox="1"/>
          <p:nvPr/>
        </p:nvSpPr>
        <p:spPr>
          <a:xfrm>
            <a:off x="4848808" y="1560465"/>
            <a:ext cx="2029460" cy="424220"/>
          </a:xfrm>
          <a:prstGeom prst="rect">
            <a:avLst/>
          </a:prstGeom>
        </p:spPr>
        <p:txBody>
          <a:bodyPr vert="horz" wrap="square" lIns="0" tIns="31751" rIns="0" bIns="0" rtlCol="0">
            <a:spAutoFit/>
          </a:bodyPr>
          <a:lstStyle/>
          <a:p>
            <a:pPr marL="12700" marR="5080" algn="ctr">
              <a:lnSpc>
                <a:spcPct val="91100"/>
              </a:lnSpc>
              <a:spcBef>
                <a:spcPts val="251"/>
              </a:spcBef>
            </a:pPr>
            <a:r>
              <a:rPr lang="ru-RU" sz="1400" dirty="0">
                <a:solidFill>
                  <a:schemeClr val="bg1"/>
                </a:solidFill>
              </a:rPr>
              <a:t>электронной форме посредством ЕПГУ</a:t>
            </a:r>
            <a:endParaRPr sz="14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29" name="object 4"/>
          <p:cNvSpPr txBox="1"/>
          <p:nvPr/>
        </p:nvSpPr>
        <p:spPr>
          <a:xfrm>
            <a:off x="0" y="674100"/>
            <a:ext cx="12185822" cy="499944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5424" marR="462268"/>
            <a:r>
              <a:rPr sz="1600" b="1" spc="-5" dirty="0" err="1" smtClean="0">
                <a:solidFill>
                  <a:srgbClr val="001F5F"/>
                </a:solidFill>
                <a:latin typeface="+mn-lt"/>
                <a:cs typeface="Verdana"/>
              </a:rPr>
              <a:t>Для</a:t>
            </a:r>
            <a:r>
              <a:rPr sz="1600" b="1" spc="15" dirty="0" smtClean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latin typeface="+mn-lt"/>
                <a:cs typeface="Verdana"/>
              </a:rPr>
              <a:t>зачисления</a:t>
            </a:r>
            <a:r>
              <a:rPr sz="1600" b="1" spc="-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latin typeface="+mn-lt"/>
                <a:cs typeface="Verdana"/>
              </a:rPr>
              <a:t>в</a:t>
            </a:r>
            <a:r>
              <a:rPr sz="1600" b="1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latin typeface="+mn-lt"/>
                <a:cs typeface="Verdana"/>
              </a:rPr>
              <a:t>первый</a:t>
            </a:r>
            <a:r>
              <a:rPr sz="1600" b="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latin typeface="+mn-lt"/>
                <a:cs typeface="Verdana"/>
              </a:rPr>
              <a:t>класс</a:t>
            </a:r>
            <a:r>
              <a:rPr sz="1600" b="1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latin typeface="+mn-lt"/>
                <a:cs typeface="Verdana"/>
              </a:rPr>
              <a:t>образовательной</a:t>
            </a:r>
            <a:r>
              <a:rPr sz="1600" b="1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latin typeface="+mn-lt"/>
                <a:cs typeface="Verdana"/>
              </a:rPr>
              <a:t>организации</a:t>
            </a:r>
            <a:r>
              <a:rPr sz="1600" b="1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latin typeface="+mn-lt"/>
                <a:cs typeface="Verdana"/>
              </a:rPr>
              <a:t>на следующий</a:t>
            </a:r>
            <a:r>
              <a:rPr sz="1600" b="1" spc="3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latin typeface="+mn-lt"/>
                <a:cs typeface="Verdana"/>
              </a:rPr>
              <a:t>учебный</a:t>
            </a:r>
            <a:r>
              <a:rPr sz="1600" b="1" spc="2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latin typeface="+mn-lt"/>
                <a:cs typeface="Verdana"/>
              </a:rPr>
              <a:t>год</a:t>
            </a:r>
            <a:r>
              <a:rPr sz="1600" b="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b="1" spc="-5" dirty="0" err="1">
                <a:solidFill>
                  <a:srgbClr val="001F5F"/>
                </a:solidFill>
                <a:latin typeface="+mn-lt"/>
                <a:cs typeface="Verdana"/>
              </a:rPr>
              <a:t>заявителем</a:t>
            </a:r>
            <a:r>
              <a:rPr sz="1600" b="1" spc="-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b="1" spc="-5" dirty="0" err="1">
                <a:solidFill>
                  <a:srgbClr val="001F5F"/>
                </a:solidFill>
                <a:latin typeface="+mn-lt"/>
                <a:cs typeface="Verdana"/>
              </a:rPr>
              <a:t>представляются</a:t>
            </a:r>
            <a:r>
              <a:rPr sz="1600" b="1" spc="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latin typeface="+mn-lt"/>
                <a:cs typeface="Verdana"/>
              </a:rPr>
              <a:t>копии</a:t>
            </a:r>
            <a:r>
              <a:rPr sz="1600" b="1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b="1" spc="-11" dirty="0" err="1">
                <a:solidFill>
                  <a:srgbClr val="001F5F"/>
                </a:solidFill>
                <a:latin typeface="+mn-lt"/>
                <a:cs typeface="Verdana"/>
              </a:rPr>
              <a:t>следующих</a:t>
            </a:r>
            <a:r>
              <a:rPr sz="1600" b="1" spc="3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b="1" spc="-5" dirty="0" err="1" smtClean="0">
                <a:solidFill>
                  <a:srgbClr val="001F5F"/>
                </a:solidFill>
                <a:latin typeface="+mn-lt"/>
                <a:cs typeface="Verdana"/>
              </a:rPr>
              <a:t>документов</a:t>
            </a:r>
            <a:r>
              <a:rPr lang="ru-RU" sz="1600" b="1" spc="-5" dirty="0" smtClean="0">
                <a:solidFill>
                  <a:srgbClr val="001F5F"/>
                </a:solidFill>
                <a:latin typeface="+mn-lt"/>
                <a:cs typeface="Verdana"/>
              </a:rPr>
              <a:t> (</a:t>
            </a:r>
            <a:r>
              <a:rPr lang="ru-RU" sz="1600" b="1" i="1" spc="-5" dirty="0" smtClean="0">
                <a:solidFill>
                  <a:srgbClr val="001F5F"/>
                </a:solidFill>
                <a:latin typeface="+mn-lt"/>
                <a:cs typeface="Verdana"/>
              </a:rPr>
              <a:t>п.26 Порядка 458</a:t>
            </a:r>
            <a:r>
              <a:rPr lang="ru-RU" sz="1600" b="1" spc="-5" dirty="0" smtClean="0">
                <a:solidFill>
                  <a:srgbClr val="001F5F"/>
                </a:solidFill>
                <a:latin typeface="+mn-lt"/>
                <a:cs typeface="Verdana"/>
              </a:rPr>
              <a:t>)</a:t>
            </a:r>
            <a:r>
              <a:rPr sz="1600" b="1" spc="-5" dirty="0" smtClean="0">
                <a:solidFill>
                  <a:srgbClr val="001F5F"/>
                </a:solidFill>
                <a:latin typeface="+mn-lt"/>
                <a:cs typeface="Verdana"/>
              </a:rPr>
              <a:t>:</a:t>
            </a:r>
            <a:endParaRPr sz="1600" dirty="0">
              <a:latin typeface="+mn-lt"/>
              <a:cs typeface="Verdana"/>
            </a:endParaRPr>
          </a:p>
          <a:p>
            <a:pPr marL="438140" indent="-173350">
              <a:buFont typeface="Arial MT"/>
              <a:buChar char="•"/>
              <a:tabLst>
                <a:tab pos="438773" algn="l"/>
              </a:tabLst>
            </a:pPr>
            <a:r>
              <a:rPr sz="1600" b="1" spc="-5" dirty="0" err="1">
                <a:solidFill>
                  <a:srgbClr val="001F5F"/>
                </a:solidFill>
                <a:latin typeface="+mn-lt"/>
                <a:cs typeface="Verdana"/>
              </a:rPr>
              <a:t>заявление</a:t>
            </a:r>
            <a:r>
              <a:rPr sz="1600" spc="2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spc="-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по</a:t>
            </a:r>
            <a:r>
              <a:rPr sz="1600" spc="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600" spc="-5" dirty="0" err="1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форме</a:t>
            </a:r>
            <a:r>
              <a:rPr lang="ru-RU" sz="1600" spc="-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, установленной образовательной организацией</a:t>
            </a:r>
            <a:r>
              <a:rPr sz="1600" spc="-11" dirty="0" smtClean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;</a:t>
            </a:r>
            <a:endParaRPr lang="ru-RU" sz="1600" spc="-11" dirty="0" smtClean="0">
              <a:solidFill>
                <a:schemeClr val="tx2">
                  <a:lumMod val="50000"/>
                </a:schemeClr>
              </a:solidFill>
              <a:latin typeface="+mn-lt"/>
              <a:cs typeface="Verdana"/>
            </a:endParaRPr>
          </a:p>
          <a:p>
            <a:pPr marL="438140" indent="-173350">
              <a:buFont typeface="Arial MT"/>
              <a:buChar char="•"/>
              <a:tabLst>
                <a:tab pos="438773" algn="l"/>
              </a:tabLst>
            </a:pPr>
            <a:endParaRPr sz="1200" dirty="0">
              <a:solidFill>
                <a:schemeClr val="tx2">
                  <a:lumMod val="50000"/>
                </a:schemeClr>
              </a:solidFill>
              <a:latin typeface="+mn-lt"/>
              <a:cs typeface="Verdana"/>
            </a:endParaRPr>
          </a:p>
          <a:p>
            <a:pPr marL="438140" indent="-173350">
              <a:buFont typeface="Arial MT"/>
              <a:buChar char="•"/>
              <a:tabLst>
                <a:tab pos="438773" algn="l"/>
              </a:tabLst>
            </a:pPr>
            <a:r>
              <a:rPr sz="1600" b="1" spc="-5" dirty="0">
                <a:solidFill>
                  <a:srgbClr val="001F5F"/>
                </a:solidFill>
                <a:latin typeface="+mn-lt"/>
                <a:cs typeface="Verdana"/>
              </a:rPr>
              <a:t>свидетельство</a:t>
            </a:r>
            <a:r>
              <a:rPr sz="1600" b="1" spc="5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latin typeface="+mn-lt"/>
                <a:cs typeface="Verdana"/>
              </a:rPr>
              <a:t>о</a:t>
            </a:r>
            <a:r>
              <a:rPr sz="1600" b="1" spc="-11" dirty="0">
                <a:solidFill>
                  <a:srgbClr val="001F5F"/>
                </a:solidFill>
                <a:latin typeface="+mn-lt"/>
                <a:cs typeface="Verdana"/>
              </a:rPr>
              <a:t> рождении</a:t>
            </a:r>
            <a:r>
              <a:rPr sz="1600" b="1" spc="3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b="1" spc="-11" dirty="0" err="1">
                <a:solidFill>
                  <a:srgbClr val="001F5F"/>
                </a:solidFill>
                <a:latin typeface="+mn-lt"/>
                <a:cs typeface="Verdana"/>
              </a:rPr>
              <a:t>ребенка</a:t>
            </a:r>
            <a:r>
              <a:rPr sz="1600" spc="-11" dirty="0" smtClean="0">
                <a:solidFill>
                  <a:srgbClr val="001F5F"/>
                </a:solidFill>
                <a:latin typeface="+mn-lt"/>
                <a:cs typeface="Verdana"/>
              </a:rPr>
              <a:t>;</a:t>
            </a:r>
            <a:endParaRPr lang="ru-RU" sz="1600" spc="-11" dirty="0" smtClean="0">
              <a:solidFill>
                <a:srgbClr val="001F5F"/>
              </a:solidFill>
              <a:latin typeface="+mn-lt"/>
              <a:cs typeface="Verdana"/>
            </a:endParaRPr>
          </a:p>
          <a:p>
            <a:pPr marL="438140" indent="-173350">
              <a:buFont typeface="Arial MT"/>
              <a:buChar char="•"/>
              <a:tabLst>
                <a:tab pos="438773" algn="l"/>
              </a:tabLst>
            </a:pPr>
            <a:endParaRPr sz="1200" dirty="0">
              <a:latin typeface="+mn-lt"/>
              <a:cs typeface="Verdana"/>
            </a:endParaRPr>
          </a:p>
          <a:p>
            <a:pPr marL="438140" marR="5080" indent="-172716">
              <a:buFont typeface="Arial MT"/>
              <a:buChar char="•"/>
              <a:tabLst>
                <a:tab pos="438773" algn="l"/>
              </a:tabLst>
            </a:pPr>
            <a:r>
              <a:rPr sz="1600" b="1" spc="-5" dirty="0" err="1" smtClean="0">
                <a:solidFill>
                  <a:srgbClr val="001F5F"/>
                </a:solidFill>
                <a:latin typeface="+mn-lt"/>
                <a:cs typeface="Verdana"/>
              </a:rPr>
              <a:t>документ</a:t>
            </a:r>
            <a:r>
              <a:rPr sz="1600" b="1" spc="51" dirty="0" smtClean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latin typeface="+mn-lt"/>
                <a:cs typeface="Verdana"/>
              </a:rPr>
              <a:t>о</a:t>
            </a:r>
            <a:r>
              <a:rPr sz="1600" b="1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b="1" spc="-11" dirty="0">
                <a:solidFill>
                  <a:srgbClr val="001F5F"/>
                </a:solidFill>
                <a:latin typeface="+mn-lt"/>
                <a:cs typeface="Verdana"/>
              </a:rPr>
              <a:t>регистрации</a:t>
            </a:r>
            <a:r>
              <a:rPr sz="1600" b="1" spc="6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b="1" spc="-11" dirty="0">
                <a:solidFill>
                  <a:srgbClr val="001F5F"/>
                </a:solidFill>
                <a:latin typeface="+mn-lt"/>
                <a:cs typeface="Verdana"/>
              </a:rPr>
              <a:t>ребенка</a:t>
            </a:r>
            <a:r>
              <a:rPr sz="1600" b="1" spc="4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latin typeface="+mn-lt"/>
                <a:cs typeface="Verdana"/>
              </a:rPr>
              <a:t>по</a:t>
            </a:r>
            <a:r>
              <a:rPr sz="1600" b="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b="1" spc="-11" dirty="0">
                <a:solidFill>
                  <a:srgbClr val="001F5F"/>
                </a:solidFill>
                <a:latin typeface="+mn-lt"/>
                <a:cs typeface="Verdana"/>
              </a:rPr>
              <a:t>месту</a:t>
            </a:r>
            <a:r>
              <a:rPr sz="1600" b="1" spc="4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latin typeface="+mn-lt"/>
                <a:cs typeface="Verdana"/>
              </a:rPr>
              <a:t>жительства</a:t>
            </a:r>
            <a:r>
              <a:rPr sz="1600" b="1" spc="4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b="1" spc="-11" dirty="0">
                <a:solidFill>
                  <a:srgbClr val="001F5F"/>
                </a:solidFill>
                <a:latin typeface="+mn-lt"/>
                <a:cs typeface="Verdana"/>
              </a:rPr>
              <a:t>или</a:t>
            </a:r>
            <a:r>
              <a:rPr sz="1600" b="1" spc="3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latin typeface="+mn-lt"/>
                <a:cs typeface="Verdana"/>
              </a:rPr>
              <a:t>по</a:t>
            </a:r>
            <a:r>
              <a:rPr sz="1600" b="1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b="1" spc="-11" dirty="0">
                <a:solidFill>
                  <a:srgbClr val="001F5F"/>
                </a:solidFill>
                <a:latin typeface="+mn-lt"/>
                <a:cs typeface="Verdana"/>
              </a:rPr>
              <a:t>месту</a:t>
            </a:r>
            <a:r>
              <a:rPr sz="1600" b="1" spc="7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b="1" spc="-11" dirty="0">
                <a:solidFill>
                  <a:srgbClr val="001F5F"/>
                </a:solidFill>
                <a:latin typeface="+mn-lt"/>
                <a:cs typeface="Verdana"/>
              </a:rPr>
              <a:t>пребывания</a:t>
            </a:r>
            <a:r>
              <a:rPr sz="1600" b="1" spc="4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+mn-lt"/>
                <a:cs typeface="Verdana"/>
              </a:rPr>
              <a:t>на</a:t>
            </a:r>
            <a:r>
              <a:rPr sz="1600" spc="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+mn-lt"/>
                <a:cs typeface="Verdana"/>
              </a:rPr>
              <a:t>закрепленной</a:t>
            </a:r>
            <a:r>
              <a:rPr sz="1600" spc="4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spc="-11" dirty="0">
                <a:solidFill>
                  <a:srgbClr val="001F5F"/>
                </a:solidFill>
                <a:latin typeface="+mn-lt"/>
                <a:cs typeface="Verdana"/>
              </a:rPr>
              <a:t>территории</a:t>
            </a:r>
            <a:r>
              <a:rPr sz="1600" spc="7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spc="-11" dirty="0">
                <a:solidFill>
                  <a:srgbClr val="001F5F"/>
                </a:solidFill>
                <a:latin typeface="+mn-lt"/>
                <a:cs typeface="Verdana"/>
              </a:rPr>
              <a:t>или</a:t>
            </a:r>
            <a:r>
              <a:rPr sz="1600" spc="3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spc="-11" dirty="0">
                <a:solidFill>
                  <a:srgbClr val="001F5F"/>
                </a:solidFill>
                <a:latin typeface="+mn-lt"/>
                <a:cs typeface="Verdana"/>
              </a:rPr>
              <a:t>справка</a:t>
            </a:r>
            <a:r>
              <a:rPr sz="1600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+mn-lt"/>
                <a:cs typeface="Verdana"/>
              </a:rPr>
              <a:t>о </a:t>
            </a:r>
            <a:r>
              <a:rPr sz="1600" spc="-44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spc="-11" dirty="0">
                <a:solidFill>
                  <a:srgbClr val="001F5F"/>
                </a:solidFill>
                <a:latin typeface="+mn-lt"/>
                <a:cs typeface="Verdana"/>
              </a:rPr>
              <a:t>приеме</a:t>
            </a:r>
            <a:r>
              <a:rPr sz="1600" spc="2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+mn-lt"/>
                <a:cs typeface="Verdana"/>
              </a:rPr>
              <a:t>документов</a:t>
            </a:r>
            <a:r>
              <a:rPr sz="1600" spc="3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+mn-lt"/>
                <a:cs typeface="Verdana"/>
              </a:rPr>
              <a:t>для</a:t>
            </a:r>
            <a:r>
              <a:rPr sz="1600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spc="-11" dirty="0">
                <a:solidFill>
                  <a:srgbClr val="001F5F"/>
                </a:solidFill>
                <a:latin typeface="+mn-lt"/>
                <a:cs typeface="Verdana"/>
              </a:rPr>
              <a:t>оформления</a:t>
            </a:r>
            <a:r>
              <a:rPr sz="1600" spc="2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spc="-11" dirty="0">
                <a:solidFill>
                  <a:srgbClr val="001F5F"/>
                </a:solidFill>
                <a:latin typeface="+mn-lt"/>
                <a:cs typeface="Verdana"/>
              </a:rPr>
              <a:t>регистрации</a:t>
            </a:r>
            <a:r>
              <a:rPr sz="1600" spc="6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+mn-lt"/>
                <a:cs typeface="Verdana"/>
              </a:rPr>
              <a:t>по</a:t>
            </a:r>
            <a:r>
              <a:rPr sz="1600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spc="-11" dirty="0">
                <a:solidFill>
                  <a:srgbClr val="001F5F"/>
                </a:solidFill>
                <a:latin typeface="+mn-lt"/>
                <a:cs typeface="Verdana"/>
              </a:rPr>
              <a:t>месту</a:t>
            </a:r>
            <a:r>
              <a:rPr sz="1600" spc="2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+mn-lt"/>
                <a:cs typeface="Verdana"/>
              </a:rPr>
              <a:t>жительства</a:t>
            </a:r>
            <a:r>
              <a:rPr sz="1600" spc="3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+mn-lt"/>
                <a:cs typeface="Verdana"/>
              </a:rPr>
              <a:t>(в</a:t>
            </a:r>
            <a:r>
              <a:rPr sz="1600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+mn-lt"/>
                <a:cs typeface="Verdana"/>
              </a:rPr>
              <a:t>случае</a:t>
            </a:r>
            <a:r>
              <a:rPr sz="1600" spc="3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spc="-11" dirty="0">
                <a:solidFill>
                  <a:srgbClr val="001F5F"/>
                </a:solidFill>
                <a:latin typeface="+mn-lt"/>
                <a:cs typeface="Verdana"/>
              </a:rPr>
              <a:t>приема</a:t>
            </a:r>
            <a:r>
              <a:rPr sz="1600" spc="2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+mn-lt"/>
                <a:cs typeface="Verdana"/>
              </a:rPr>
              <a:t>на</a:t>
            </a:r>
            <a:r>
              <a:rPr sz="160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spc="-11" dirty="0">
                <a:solidFill>
                  <a:srgbClr val="001F5F"/>
                </a:solidFill>
                <a:latin typeface="+mn-lt"/>
                <a:cs typeface="Verdana"/>
              </a:rPr>
              <a:t>обучение</a:t>
            </a:r>
            <a:r>
              <a:rPr sz="1600" spc="4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spc="-11" dirty="0" err="1">
                <a:solidFill>
                  <a:srgbClr val="001F5F"/>
                </a:solidFill>
                <a:latin typeface="+mn-lt"/>
                <a:cs typeface="Verdana"/>
              </a:rPr>
              <a:t>ребенка</a:t>
            </a:r>
            <a:r>
              <a:rPr sz="1600" spc="-11" dirty="0">
                <a:solidFill>
                  <a:srgbClr val="001F5F"/>
                </a:solidFill>
                <a:latin typeface="+mn-lt"/>
                <a:cs typeface="Verdana"/>
              </a:rPr>
              <a:t>,</a:t>
            </a:r>
            <a:r>
              <a:rPr lang="ru-RU" sz="1600" spc="-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spc="-5" dirty="0" err="1">
                <a:solidFill>
                  <a:srgbClr val="001F5F"/>
                </a:solidFill>
                <a:latin typeface="+mn-lt"/>
                <a:cs typeface="Verdana"/>
              </a:rPr>
              <a:t>проживающего</a:t>
            </a:r>
            <a:r>
              <a:rPr sz="1600" spc="4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+mn-lt"/>
                <a:cs typeface="Verdana"/>
              </a:rPr>
              <a:t>на</a:t>
            </a:r>
            <a:r>
              <a:rPr sz="1600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spc="-5" dirty="0" err="1">
                <a:solidFill>
                  <a:srgbClr val="001F5F"/>
                </a:solidFill>
                <a:latin typeface="+mn-lt"/>
                <a:cs typeface="Verdana"/>
              </a:rPr>
              <a:t>закрепленной</a:t>
            </a:r>
            <a:r>
              <a:rPr sz="1600" spc="4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spc="-11" dirty="0" err="1">
                <a:solidFill>
                  <a:srgbClr val="001F5F"/>
                </a:solidFill>
                <a:latin typeface="+mn-lt"/>
                <a:cs typeface="Verdana"/>
              </a:rPr>
              <a:t>территории</a:t>
            </a:r>
            <a:r>
              <a:rPr sz="1600" spc="-11" dirty="0" smtClean="0">
                <a:solidFill>
                  <a:srgbClr val="001F5F"/>
                </a:solidFill>
                <a:latin typeface="+mn-lt"/>
                <a:cs typeface="Verdana"/>
              </a:rPr>
              <a:t>);</a:t>
            </a:r>
            <a:endParaRPr lang="ru-RU" sz="1600" spc="-11" dirty="0" smtClean="0">
              <a:solidFill>
                <a:srgbClr val="001F5F"/>
              </a:solidFill>
              <a:latin typeface="+mn-lt"/>
              <a:cs typeface="Verdana"/>
            </a:endParaRPr>
          </a:p>
          <a:p>
            <a:pPr marL="438140" marR="5080" indent="-172716">
              <a:buFont typeface="Arial MT"/>
              <a:buChar char="•"/>
              <a:tabLst>
                <a:tab pos="438773" algn="l"/>
              </a:tabLst>
            </a:pPr>
            <a:endParaRPr sz="1200" dirty="0">
              <a:latin typeface="+mn-lt"/>
              <a:cs typeface="Verdana"/>
            </a:endParaRPr>
          </a:p>
          <a:p>
            <a:pPr marL="438140" indent="-173350">
              <a:buFont typeface="Arial MT"/>
              <a:buChar char="•"/>
              <a:tabLst>
                <a:tab pos="438773" algn="l"/>
              </a:tabLst>
            </a:pPr>
            <a:r>
              <a:rPr sz="1600" b="1" spc="-5" dirty="0">
                <a:solidFill>
                  <a:srgbClr val="001F5F"/>
                </a:solidFill>
                <a:latin typeface="+mn-lt"/>
                <a:cs typeface="Verdana"/>
              </a:rPr>
              <a:t>документ,</a:t>
            </a:r>
            <a:r>
              <a:rPr sz="1600" b="1" spc="4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latin typeface="+mn-lt"/>
                <a:cs typeface="Verdana"/>
              </a:rPr>
              <a:t>подтверждающий</a:t>
            </a:r>
            <a:r>
              <a:rPr sz="1600" b="1" spc="6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b="1" spc="-11" dirty="0">
                <a:solidFill>
                  <a:srgbClr val="001F5F"/>
                </a:solidFill>
                <a:latin typeface="+mn-lt"/>
                <a:cs typeface="Verdana"/>
              </a:rPr>
              <a:t>право</a:t>
            </a:r>
            <a:r>
              <a:rPr sz="1600" b="1" spc="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latin typeface="+mn-lt"/>
                <a:cs typeface="Verdana"/>
              </a:rPr>
              <a:t>внеочередного,</a:t>
            </a:r>
            <a:r>
              <a:rPr sz="1600" b="1" spc="5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b="1" spc="-11" dirty="0">
                <a:solidFill>
                  <a:srgbClr val="001F5F"/>
                </a:solidFill>
                <a:latin typeface="+mn-lt"/>
                <a:cs typeface="Verdana"/>
              </a:rPr>
              <a:t>первоочередного</a:t>
            </a:r>
            <a:r>
              <a:rPr sz="1600" b="1" spc="6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b="1" spc="-11" dirty="0">
                <a:solidFill>
                  <a:srgbClr val="001F5F"/>
                </a:solidFill>
                <a:latin typeface="+mn-lt"/>
                <a:cs typeface="Verdana"/>
              </a:rPr>
              <a:t>или</a:t>
            </a:r>
            <a:r>
              <a:rPr sz="1600" b="1" spc="3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b="1" spc="-11" dirty="0">
                <a:solidFill>
                  <a:srgbClr val="001F5F"/>
                </a:solidFill>
                <a:latin typeface="+mn-lt"/>
                <a:cs typeface="Verdana"/>
              </a:rPr>
              <a:t>преимущественного</a:t>
            </a:r>
            <a:r>
              <a:rPr sz="1600" b="1" spc="6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b="1" spc="-11" dirty="0">
                <a:solidFill>
                  <a:srgbClr val="001F5F"/>
                </a:solidFill>
                <a:latin typeface="+mn-lt"/>
                <a:cs typeface="Verdana"/>
              </a:rPr>
              <a:t>приема</a:t>
            </a:r>
            <a:r>
              <a:rPr sz="1600" b="1" spc="3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+mn-lt"/>
                <a:cs typeface="Verdana"/>
              </a:rPr>
              <a:t>на</a:t>
            </a:r>
            <a:r>
              <a:rPr sz="160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spc="-11" dirty="0" err="1">
                <a:solidFill>
                  <a:srgbClr val="001F5F"/>
                </a:solidFill>
                <a:latin typeface="+mn-lt"/>
                <a:cs typeface="Verdana"/>
              </a:rPr>
              <a:t>обучение</a:t>
            </a:r>
            <a:r>
              <a:rPr sz="1600" spc="5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+mn-lt"/>
                <a:cs typeface="Verdana"/>
              </a:rPr>
              <a:t>в</a:t>
            </a:r>
            <a:r>
              <a:rPr lang="ru-RU" sz="1600" spc="-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spc="-5" dirty="0" err="1">
                <a:solidFill>
                  <a:srgbClr val="001F5F"/>
                </a:solidFill>
                <a:latin typeface="+mn-lt"/>
                <a:cs typeface="Verdana"/>
              </a:rPr>
              <a:t>государственные</a:t>
            </a:r>
            <a:r>
              <a:rPr sz="1600" spc="5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+mn-lt"/>
                <a:cs typeface="Verdana"/>
              </a:rPr>
              <a:t>образовательные</a:t>
            </a:r>
            <a:r>
              <a:rPr sz="1600" spc="4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spc="-11" dirty="0">
                <a:solidFill>
                  <a:srgbClr val="001F5F"/>
                </a:solidFill>
                <a:latin typeface="+mn-lt"/>
                <a:cs typeface="Verdana"/>
              </a:rPr>
              <a:t>организации</a:t>
            </a:r>
            <a:r>
              <a:rPr sz="1600" spc="4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spc="-11" dirty="0">
                <a:solidFill>
                  <a:srgbClr val="001F5F"/>
                </a:solidFill>
                <a:latin typeface="+mn-lt"/>
                <a:cs typeface="Verdana"/>
              </a:rPr>
              <a:t>(справку</a:t>
            </a:r>
            <a:r>
              <a:rPr sz="1600" spc="3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+mn-lt"/>
                <a:cs typeface="Verdana"/>
              </a:rPr>
              <a:t>с</a:t>
            </a:r>
            <a:r>
              <a:rPr sz="1600" spc="2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spc="-11" dirty="0">
                <a:solidFill>
                  <a:srgbClr val="001F5F"/>
                </a:solidFill>
                <a:latin typeface="+mn-lt"/>
                <a:cs typeface="Verdana"/>
              </a:rPr>
              <a:t>места</a:t>
            </a:r>
            <a:r>
              <a:rPr sz="1600" spc="2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spc="-11" dirty="0">
                <a:solidFill>
                  <a:srgbClr val="001F5F"/>
                </a:solidFill>
                <a:latin typeface="+mn-lt"/>
                <a:cs typeface="Verdana"/>
              </a:rPr>
              <a:t>работы</a:t>
            </a:r>
            <a:r>
              <a:rPr sz="1600" spc="3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spc="-11" dirty="0">
                <a:solidFill>
                  <a:srgbClr val="001F5F"/>
                </a:solidFill>
                <a:latin typeface="+mn-lt"/>
                <a:cs typeface="Verdana"/>
              </a:rPr>
              <a:t>родителя(ей)</a:t>
            </a:r>
            <a:r>
              <a:rPr sz="1600" spc="7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dirty="0">
                <a:solidFill>
                  <a:srgbClr val="001F5F"/>
                </a:solidFill>
                <a:latin typeface="+mn-lt"/>
                <a:cs typeface="Verdana"/>
              </a:rPr>
              <a:t>(законного(ых)</a:t>
            </a:r>
            <a:r>
              <a:rPr sz="1600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+mn-lt"/>
                <a:cs typeface="Verdana"/>
              </a:rPr>
              <a:t>представителя(ей) </a:t>
            </a:r>
            <a:r>
              <a:rPr sz="1600" spc="-44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spc="-11" dirty="0">
                <a:solidFill>
                  <a:srgbClr val="001F5F"/>
                </a:solidFill>
                <a:latin typeface="+mn-lt"/>
                <a:cs typeface="Verdana"/>
              </a:rPr>
              <a:t>ребенка,</a:t>
            </a:r>
            <a:r>
              <a:rPr sz="1600" spc="4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lang="ru-RU" sz="1600" spc="40" dirty="0">
                <a:solidFill>
                  <a:srgbClr val="001F5F"/>
                </a:solidFill>
                <a:latin typeface="+mn-lt"/>
                <a:cs typeface="Verdana"/>
              </a:rPr>
              <a:t>справку с военкомата, </a:t>
            </a:r>
            <a:r>
              <a:rPr sz="1600" spc="-11" dirty="0" err="1">
                <a:solidFill>
                  <a:srgbClr val="001F5F"/>
                </a:solidFill>
                <a:latin typeface="+mn-lt"/>
                <a:cs typeface="Verdana"/>
              </a:rPr>
              <a:t>справку</a:t>
            </a:r>
            <a:r>
              <a:rPr sz="1600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spc="-5" dirty="0" err="1">
                <a:solidFill>
                  <a:srgbClr val="001F5F"/>
                </a:solidFill>
                <a:latin typeface="+mn-lt"/>
                <a:cs typeface="Verdana"/>
              </a:rPr>
              <a:t>уполномоченного</a:t>
            </a:r>
            <a:r>
              <a:rPr sz="160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spc="-11" dirty="0" err="1" smtClean="0">
                <a:solidFill>
                  <a:srgbClr val="001F5F"/>
                </a:solidFill>
                <a:latin typeface="+mn-lt"/>
                <a:cs typeface="Verdana"/>
              </a:rPr>
              <a:t>органа</a:t>
            </a:r>
            <a:r>
              <a:rPr lang="ru-RU" sz="1600" spc="-11" dirty="0" smtClean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spc="-5" dirty="0" smtClean="0">
                <a:solidFill>
                  <a:srgbClr val="001F5F"/>
                </a:solidFill>
                <a:latin typeface="+mn-lt"/>
                <a:cs typeface="Verdana"/>
              </a:rPr>
              <a:t>и</a:t>
            </a:r>
            <a:r>
              <a:rPr sz="1600" spc="5" dirty="0" smtClean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spc="-5" dirty="0" err="1">
                <a:solidFill>
                  <a:srgbClr val="001F5F"/>
                </a:solidFill>
                <a:latin typeface="+mn-lt"/>
                <a:cs typeface="Verdana"/>
              </a:rPr>
              <a:t>т.д</a:t>
            </a:r>
            <a:r>
              <a:rPr sz="1600" spc="-5" dirty="0" smtClean="0">
                <a:solidFill>
                  <a:srgbClr val="001F5F"/>
                </a:solidFill>
                <a:latin typeface="+mn-lt"/>
                <a:cs typeface="Verdana"/>
              </a:rPr>
              <a:t>.);</a:t>
            </a:r>
            <a:endParaRPr lang="ru-RU" sz="1600" spc="-5" dirty="0" smtClean="0">
              <a:solidFill>
                <a:srgbClr val="001F5F"/>
              </a:solidFill>
              <a:latin typeface="+mn-lt"/>
              <a:cs typeface="Verdana"/>
            </a:endParaRPr>
          </a:p>
          <a:p>
            <a:pPr marL="438140" indent="-173350">
              <a:buFont typeface="Arial MT"/>
              <a:buChar char="•"/>
              <a:tabLst>
                <a:tab pos="438773" algn="l"/>
              </a:tabLst>
            </a:pPr>
            <a:endParaRPr sz="1200" dirty="0">
              <a:latin typeface="+mn-lt"/>
              <a:cs typeface="Verdana"/>
            </a:endParaRPr>
          </a:p>
          <a:p>
            <a:pPr marL="438140" indent="-173350">
              <a:buFont typeface="Arial MT"/>
              <a:buChar char="•"/>
              <a:tabLst>
                <a:tab pos="438773" algn="l"/>
              </a:tabLst>
            </a:pPr>
            <a:r>
              <a:rPr sz="1600" b="1" spc="-5" dirty="0">
                <a:solidFill>
                  <a:srgbClr val="001F5F"/>
                </a:solidFill>
                <a:latin typeface="+mn-lt"/>
                <a:cs typeface="Verdana"/>
              </a:rPr>
              <a:t>заключение</a:t>
            </a:r>
            <a:r>
              <a:rPr sz="1600" b="1" spc="3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latin typeface="+mn-lt"/>
                <a:cs typeface="Verdana"/>
              </a:rPr>
              <a:t>психолого-медико-педагогической</a:t>
            </a:r>
            <a:r>
              <a:rPr sz="1600" b="1" spc="5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latin typeface="+mn-lt"/>
                <a:cs typeface="Verdana"/>
              </a:rPr>
              <a:t>комиссии</a:t>
            </a:r>
            <a:r>
              <a:rPr sz="1600" b="1" spc="4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spc="-11" dirty="0">
                <a:solidFill>
                  <a:srgbClr val="C00000"/>
                </a:solidFill>
                <a:latin typeface="+mn-lt"/>
                <a:cs typeface="Verdana"/>
              </a:rPr>
              <a:t>(при</a:t>
            </a:r>
            <a:r>
              <a:rPr sz="1600" spc="15" dirty="0">
                <a:solidFill>
                  <a:srgbClr val="C00000"/>
                </a:solidFill>
                <a:latin typeface="+mn-lt"/>
                <a:cs typeface="Verdana"/>
              </a:rPr>
              <a:t> </a:t>
            </a:r>
            <a:r>
              <a:rPr sz="1600" spc="-11" dirty="0" err="1">
                <a:solidFill>
                  <a:srgbClr val="C00000"/>
                </a:solidFill>
                <a:latin typeface="+mn-lt"/>
                <a:cs typeface="Verdana"/>
              </a:rPr>
              <a:t>наличии</a:t>
            </a:r>
            <a:r>
              <a:rPr sz="1600" spc="-11" dirty="0" smtClean="0">
                <a:solidFill>
                  <a:srgbClr val="C00000"/>
                </a:solidFill>
                <a:latin typeface="+mn-lt"/>
                <a:cs typeface="Verdana"/>
              </a:rPr>
              <a:t>)</a:t>
            </a:r>
            <a:r>
              <a:rPr sz="1600" spc="-11" dirty="0" smtClean="0">
                <a:solidFill>
                  <a:srgbClr val="001F5F"/>
                </a:solidFill>
                <a:latin typeface="+mn-lt"/>
                <a:cs typeface="Verdana"/>
              </a:rPr>
              <a:t>;</a:t>
            </a:r>
            <a:endParaRPr lang="ru-RU" sz="1600" spc="-11" dirty="0" smtClean="0">
              <a:solidFill>
                <a:srgbClr val="001F5F"/>
              </a:solidFill>
              <a:latin typeface="+mn-lt"/>
              <a:cs typeface="Verdana"/>
            </a:endParaRPr>
          </a:p>
          <a:p>
            <a:pPr marL="438140" indent="-173350">
              <a:buFont typeface="Arial MT"/>
              <a:buChar char="•"/>
              <a:tabLst>
                <a:tab pos="438773" algn="l"/>
              </a:tabLst>
            </a:pPr>
            <a:endParaRPr sz="1200" dirty="0">
              <a:latin typeface="+mn-lt"/>
              <a:cs typeface="Verdana"/>
            </a:endParaRPr>
          </a:p>
          <a:p>
            <a:pPr marL="438140" marR="22225" indent="-172716">
              <a:buFont typeface="Arial MT"/>
              <a:buChar char="•"/>
              <a:tabLst>
                <a:tab pos="438773" algn="l"/>
              </a:tabLst>
            </a:pPr>
            <a:r>
              <a:rPr sz="1600" b="1" spc="-11" dirty="0">
                <a:solidFill>
                  <a:srgbClr val="001F5F"/>
                </a:solidFill>
                <a:latin typeface="+mn-lt"/>
                <a:cs typeface="Verdana"/>
              </a:rPr>
              <a:t>разрешение</a:t>
            </a:r>
            <a:r>
              <a:rPr sz="1600" b="1" spc="4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latin typeface="+mn-lt"/>
                <a:cs typeface="Verdana"/>
              </a:rPr>
              <a:t>о</a:t>
            </a:r>
            <a:r>
              <a:rPr sz="1600" b="1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b="1" spc="-11" dirty="0">
                <a:solidFill>
                  <a:srgbClr val="001F5F"/>
                </a:solidFill>
                <a:latin typeface="+mn-lt"/>
                <a:cs typeface="Verdana"/>
              </a:rPr>
              <a:t>приеме</a:t>
            </a:r>
            <a:r>
              <a:rPr sz="1600" b="1" spc="3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latin typeface="+mn-lt"/>
                <a:cs typeface="Verdana"/>
              </a:rPr>
              <a:t>в</a:t>
            </a:r>
            <a:r>
              <a:rPr sz="1600" b="1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b="1" spc="-11" dirty="0">
                <a:solidFill>
                  <a:srgbClr val="001F5F"/>
                </a:solidFill>
                <a:latin typeface="+mn-lt"/>
                <a:cs typeface="Verdana"/>
              </a:rPr>
              <a:t>первый</a:t>
            </a:r>
            <a:r>
              <a:rPr sz="1600" b="1" spc="5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latin typeface="+mn-lt"/>
                <a:cs typeface="Verdana"/>
              </a:rPr>
              <a:t>класс</a:t>
            </a:r>
            <a:r>
              <a:rPr sz="1600" b="1" spc="2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+mn-lt"/>
                <a:cs typeface="Verdana"/>
              </a:rPr>
              <a:t>образовательной</a:t>
            </a:r>
            <a:r>
              <a:rPr sz="1600" spc="2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spc="-11" dirty="0">
                <a:solidFill>
                  <a:srgbClr val="001F5F"/>
                </a:solidFill>
                <a:latin typeface="+mn-lt"/>
                <a:cs typeface="Verdana"/>
              </a:rPr>
              <a:t>организации</a:t>
            </a:r>
            <a:r>
              <a:rPr sz="1600" spc="2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spc="-11" dirty="0">
                <a:solidFill>
                  <a:srgbClr val="001F5F"/>
                </a:solidFill>
                <a:latin typeface="+mn-lt"/>
                <a:cs typeface="Verdana"/>
              </a:rPr>
              <a:t>ребенка</a:t>
            </a:r>
            <a:r>
              <a:rPr sz="1600" spc="8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latin typeface="+mn-lt"/>
                <a:cs typeface="Verdana"/>
              </a:rPr>
              <a:t>до</a:t>
            </a:r>
            <a:r>
              <a:rPr sz="1600" b="1" spc="2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latin typeface="+mn-lt"/>
                <a:cs typeface="Verdana"/>
              </a:rPr>
              <a:t>достижения</a:t>
            </a:r>
            <a:r>
              <a:rPr sz="1600" b="1" spc="4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b="1" spc="-11" dirty="0">
                <a:solidFill>
                  <a:srgbClr val="001F5F"/>
                </a:solidFill>
                <a:latin typeface="+mn-lt"/>
                <a:cs typeface="Verdana"/>
              </a:rPr>
              <a:t>им</a:t>
            </a:r>
            <a:r>
              <a:rPr sz="1600" b="1" spc="2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latin typeface="+mn-lt"/>
                <a:cs typeface="Verdana"/>
              </a:rPr>
              <a:t>возраста</a:t>
            </a:r>
            <a:r>
              <a:rPr sz="1600" b="1" spc="2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+mn-lt"/>
                <a:cs typeface="Verdana"/>
              </a:rPr>
              <a:t>шести</a:t>
            </a:r>
            <a:r>
              <a:rPr sz="1600" b="1" spc="20" dirty="0">
                <a:solidFill>
                  <a:srgbClr val="C00000"/>
                </a:solidFill>
                <a:latin typeface="+mn-lt"/>
                <a:cs typeface="Verdana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+mn-lt"/>
                <a:cs typeface="Verdana"/>
              </a:rPr>
              <a:t>лет</a:t>
            </a:r>
            <a:r>
              <a:rPr sz="1600" b="1" spc="35" dirty="0">
                <a:solidFill>
                  <a:srgbClr val="C00000"/>
                </a:solidFill>
                <a:latin typeface="+mn-lt"/>
                <a:cs typeface="Verdana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+mn-lt"/>
                <a:cs typeface="Verdana"/>
              </a:rPr>
              <a:t>и</a:t>
            </a:r>
            <a:r>
              <a:rPr sz="1600" b="1" spc="25" dirty="0">
                <a:solidFill>
                  <a:srgbClr val="C00000"/>
                </a:solidFill>
                <a:latin typeface="+mn-lt"/>
                <a:cs typeface="Verdana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+mn-lt"/>
                <a:cs typeface="Verdana"/>
              </a:rPr>
              <a:t>шести </a:t>
            </a:r>
            <a:r>
              <a:rPr sz="1600" b="1" spc="-445" dirty="0">
                <a:solidFill>
                  <a:srgbClr val="C00000"/>
                </a:solidFill>
                <a:latin typeface="+mn-lt"/>
                <a:cs typeface="Verdana"/>
              </a:rPr>
              <a:t> </a:t>
            </a:r>
            <a:r>
              <a:rPr sz="1600" b="1" spc="-5" dirty="0">
                <a:solidFill>
                  <a:srgbClr val="001F5F"/>
                </a:solidFill>
                <a:latin typeface="+mn-lt"/>
                <a:cs typeface="Verdana"/>
              </a:rPr>
              <a:t>месяцев</a:t>
            </a:r>
            <a:r>
              <a:rPr sz="1600" b="1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600" b="1" spc="-11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или</a:t>
            </a:r>
            <a:r>
              <a:rPr sz="1600" b="1" spc="31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600" b="1" spc="-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после</a:t>
            </a:r>
            <a:r>
              <a:rPr sz="1600" b="1" spc="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600" b="1" spc="-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достижения</a:t>
            </a:r>
            <a:r>
              <a:rPr sz="1600" b="1" spc="4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600" b="1" spc="-11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им</a:t>
            </a:r>
            <a:r>
              <a:rPr sz="1600" b="1" spc="11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600" b="1" spc="-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возраста</a:t>
            </a:r>
            <a:r>
              <a:rPr sz="1600" b="1" spc="1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+mn-lt"/>
                <a:cs typeface="Verdana"/>
              </a:rPr>
              <a:t>восьми</a:t>
            </a:r>
            <a:r>
              <a:rPr sz="1600" b="1" spc="20" dirty="0">
                <a:solidFill>
                  <a:srgbClr val="C00000"/>
                </a:solidFill>
                <a:latin typeface="+mn-lt"/>
                <a:cs typeface="Verdana"/>
              </a:rPr>
              <a:t> </a:t>
            </a:r>
            <a:r>
              <a:rPr sz="1600" b="1" spc="-5" dirty="0" err="1">
                <a:solidFill>
                  <a:srgbClr val="C00000"/>
                </a:solidFill>
                <a:latin typeface="+mn-lt"/>
                <a:cs typeface="Verdana"/>
              </a:rPr>
              <a:t>лет</a:t>
            </a:r>
            <a:r>
              <a:rPr sz="1600" b="1" spc="2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600" i="1" spc="-11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(при</a:t>
            </a:r>
            <a:r>
              <a:rPr sz="1600" i="1" spc="1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600" i="1" spc="-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зачислении</a:t>
            </a:r>
            <a:r>
              <a:rPr sz="1600" i="1" spc="51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600" i="1" spc="-11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ребенка</a:t>
            </a:r>
            <a:r>
              <a:rPr sz="1600" i="1" spc="40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600" i="1" spc="-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на</a:t>
            </a:r>
            <a:r>
              <a:rPr sz="1600" i="1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600" i="1" spc="-11" dirty="0" err="1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обучение</a:t>
            </a:r>
            <a:r>
              <a:rPr sz="1600" i="1" spc="40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600" i="1" spc="-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в</a:t>
            </a:r>
            <a:r>
              <a:rPr lang="ru-RU" sz="1600" i="1" spc="-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600" i="1" spc="-11" dirty="0" err="1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первый</a:t>
            </a:r>
            <a:r>
              <a:rPr sz="1600" i="1" spc="31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600" i="1" spc="-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класс</a:t>
            </a:r>
            <a:r>
              <a:rPr sz="1600" i="1" spc="50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600" i="1" spc="-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до</a:t>
            </a:r>
            <a:r>
              <a:rPr sz="1600" i="1" spc="1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600" i="1" spc="-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достижения</a:t>
            </a:r>
            <a:r>
              <a:rPr sz="1600" i="1" spc="3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600" i="1" spc="-11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им</a:t>
            </a:r>
            <a:r>
              <a:rPr sz="1600" i="1" spc="20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600" i="1" spc="-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возраста</a:t>
            </a:r>
            <a:r>
              <a:rPr sz="1600" i="1" spc="1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600" i="1" spc="-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шести</a:t>
            </a:r>
            <a:r>
              <a:rPr sz="1600" i="1" spc="20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600" i="1" spc="-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лет</a:t>
            </a:r>
            <a:r>
              <a:rPr sz="1600" i="1" spc="2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600" i="1" spc="-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и</a:t>
            </a:r>
            <a:r>
              <a:rPr sz="1600" i="1" spc="20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600" i="1" spc="-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шести</a:t>
            </a:r>
            <a:r>
              <a:rPr sz="1600" i="1" spc="20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600" i="1" spc="-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месяцев</a:t>
            </a:r>
            <a:r>
              <a:rPr sz="1600" i="1" spc="1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600" i="1" spc="-11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или</a:t>
            </a:r>
            <a:r>
              <a:rPr sz="1600" i="1" spc="31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600" i="1" spc="-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после</a:t>
            </a:r>
            <a:r>
              <a:rPr sz="1600" i="1" spc="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600" i="1" spc="-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достижения</a:t>
            </a:r>
            <a:r>
              <a:rPr sz="1600" i="1" spc="40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600" i="1" spc="-11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им</a:t>
            </a:r>
            <a:r>
              <a:rPr sz="1600" i="1" spc="1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600" i="1" spc="-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возраста</a:t>
            </a:r>
            <a:r>
              <a:rPr sz="1600" i="1" spc="1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600" i="1" spc="-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восьми</a:t>
            </a:r>
            <a:r>
              <a:rPr sz="1600" i="1" spc="20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600" i="1" spc="11" dirty="0" err="1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лет</a:t>
            </a:r>
            <a:r>
              <a:rPr sz="1600" i="1" spc="11" dirty="0" smtClean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)</a:t>
            </a:r>
            <a:endParaRPr lang="ru-RU" sz="1600" i="1" spc="11" dirty="0" smtClean="0">
              <a:solidFill>
                <a:schemeClr val="tx2">
                  <a:lumMod val="50000"/>
                </a:schemeClr>
              </a:solidFill>
              <a:latin typeface="+mn-lt"/>
              <a:cs typeface="Verdana"/>
            </a:endParaRPr>
          </a:p>
          <a:p>
            <a:pPr marL="438140" marR="22225" indent="-172716">
              <a:buFont typeface="Arial MT"/>
              <a:buChar char="•"/>
              <a:tabLst>
                <a:tab pos="438773" algn="l"/>
              </a:tabLst>
            </a:pPr>
            <a:endParaRPr lang="ru-RU" sz="1200" i="1" spc="11" dirty="0" smtClean="0">
              <a:solidFill>
                <a:schemeClr val="tx2">
                  <a:lumMod val="50000"/>
                </a:schemeClr>
              </a:solidFill>
              <a:latin typeface="+mn-lt"/>
              <a:cs typeface="Verdana"/>
            </a:endParaRPr>
          </a:p>
          <a:p>
            <a:pPr marL="438140" marR="22225" indent="-172716">
              <a:buFont typeface="Arial MT"/>
              <a:buChar char="•"/>
              <a:tabLst>
                <a:tab pos="438773" algn="l"/>
              </a:tabLst>
            </a:pPr>
            <a:endParaRPr lang="ru-RU" sz="1200" i="1" spc="11" dirty="0" smtClean="0">
              <a:solidFill>
                <a:schemeClr val="tx2">
                  <a:lumMod val="50000"/>
                </a:schemeClr>
              </a:solidFill>
              <a:latin typeface="+mn-lt"/>
              <a:cs typeface="Verdana"/>
            </a:endParaRPr>
          </a:p>
          <a:p>
            <a:pPr marL="438140" marR="22225" indent="-172716">
              <a:buFont typeface="Arial MT"/>
              <a:buChar char="•"/>
              <a:tabLst>
                <a:tab pos="438773" algn="l"/>
              </a:tabLst>
            </a:pPr>
            <a:r>
              <a:rPr lang="ru-RU" sz="1600" b="1" spc="11" dirty="0" smtClean="0">
                <a:solidFill>
                  <a:srgbClr val="C00000"/>
                </a:solidFill>
                <a:latin typeface="+mn-lt"/>
                <a:cs typeface="Verdana"/>
              </a:rPr>
              <a:t>Для иностранных граждан и лиц без гражданства дополнительные документы указанные в п.26.1!!!</a:t>
            </a:r>
            <a:endParaRPr sz="1600" b="1" dirty="0">
              <a:solidFill>
                <a:srgbClr val="C00000"/>
              </a:solidFill>
              <a:latin typeface="+mn-lt"/>
              <a:cs typeface="Verdana"/>
            </a:endParaRPr>
          </a:p>
        </p:txBody>
      </p:sp>
      <p:pic>
        <p:nvPicPr>
          <p:cNvPr id="8" name="Рисунок 21"/>
          <p:cNvPicPr/>
          <p:nvPr/>
        </p:nvPicPr>
        <p:blipFill>
          <a:blip r:embed="rId2"/>
          <a:stretch/>
        </p:blipFill>
        <p:spPr>
          <a:xfrm>
            <a:off x="11426702" y="-67695"/>
            <a:ext cx="759120" cy="76200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12914160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9359900" y="6021917"/>
            <a:ext cx="2844800" cy="364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72" tIns="60936" rIns="121872" bIns="60936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60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8</a:t>
            </a:fld>
            <a:endParaRPr lang="ru-RU" altLang="ru-RU" sz="16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410633" y="10584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103446" y="1412776"/>
            <a:ext cx="10561173" cy="295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ru-RU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Преимущественное </a:t>
            </a:r>
            <a:r>
              <a:rPr lang="ru-RU" b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право:</a:t>
            </a:r>
          </a:p>
          <a:p>
            <a:pPr marL="380990" indent="-38099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Паспорт родителя (законного представителя).</a:t>
            </a:r>
            <a:endParaRPr lang="ru-RU" i="1" dirty="0" smtClean="0">
              <a:solidFill>
                <a:srgbClr val="00206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189" indent="-457189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Свидетельства рождения детей </a:t>
            </a:r>
            <a:r>
              <a:rPr lang="ru-RU" i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(полнородных и </a:t>
            </a:r>
            <a:r>
              <a:rPr lang="ru-RU" i="1" dirty="0" err="1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неполнородных</a:t>
            </a:r>
            <a:r>
              <a:rPr lang="ru-RU" i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братьев и сестер, </a:t>
            </a:r>
            <a:r>
              <a:rPr lang="ru-RU" i="1" dirty="0" smtClean="0">
                <a:solidFill>
                  <a:srgbClr val="002060"/>
                </a:solidFill>
                <a:latin typeface="+mn-lt"/>
              </a:rPr>
              <a:t>усыновленных </a:t>
            </a:r>
            <a:r>
              <a:rPr lang="ru-RU" i="1" dirty="0">
                <a:solidFill>
                  <a:srgbClr val="002060"/>
                </a:solidFill>
                <a:latin typeface="+mn-lt"/>
              </a:rPr>
              <a:t>(</a:t>
            </a:r>
            <a:r>
              <a:rPr lang="ru-RU" i="1" dirty="0" smtClean="0">
                <a:solidFill>
                  <a:srgbClr val="002060"/>
                </a:solidFill>
                <a:latin typeface="+mn-lt"/>
              </a:rPr>
              <a:t>удочеренных) </a:t>
            </a:r>
            <a:r>
              <a:rPr lang="ru-RU" i="1" dirty="0">
                <a:solidFill>
                  <a:srgbClr val="002060"/>
                </a:solidFill>
                <a:latin typeface="+mn-lt"/>
              </a:rPr>
              <a:t>или </a:t>
            </a:r>
            <a:r>
              <a:rPr lang="ru-RU" i="1" dirty="0" smtClean="0">
                <a:solidFill>
                  <a:srgbClr val="002060"/>
                </a:solidFill>
                <a:latin typeface="+mn-lt"/>
              </a:rPr>
              <a:t>находящихся </a:t>
            </a:r>
            <a:r>
              <a:rPr lang="ru-RU" i="1" dirty="0">
                <a:solidFill>
                  <a:srgbClr val="002060"/>
                </a:solidFill>
                <a:latin typeface="+mn-lt"/>
              </a:rPr>
              <a:t>под опекой или попечительством в семье, включая </a:t>
            </a:r>
            <a:r>
              <a:rPr lang="ru-RU" i="1" dirty="0" smtClean="0">
                <a:solidFill>
                  <a:srgbClr val="002060"/>
                </a:solidFill>
                <a:latin typeface="+mn-lt"/>
              </a:rPr>
              <a:t>приемные семьи</a:t>
            </a:r>
            <a:r>
              <a:rPr lang="ru-RU" i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</a:p>
          <a:p>
            <a:pPr algn="just">
              <a:lnSpc>
                <a:spcPct val="115000"/>
              </a:lnSpc>
            </a:pPr>
            <a:endParaRPr lang="ru-RU" b="1" dirty="0" smtClean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b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Внеочередное и первоочередное право:</a:t>
            </a:r>
          </a:p>
          <a:p>
            <a:pPr marL="380990" indent="-38099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Справка с места работы </a:t>
            </a:r>
            <a:r>
              <a:rPr lang="ru-RU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родителя (законного представителя).</a:t>
            </a:r>
          </a:p>
          <a:p>
            <a:pPr marL="380990" indent="-38099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Справка из военкомата для мобилизованных. </a:t>
            </a:r>
            <a:endParaRPr lang="ru-RU" dirty="0">
              <a:solidFill>
                <a:srgbClr val="00206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3F643BC-F9CE-7307-83CC-A19D2C145C1C}"/>
              </a:ext>
            </a:extLst>
          </p:cNvPr>
          <p:cNvSpPr/>
          <p:nvPr/>
        </p:nvSpPr>
        <p:spPr>
          <a:xfrm>
            <a:off x="0" y="-76199"/>
            <a:ext cx="12192000" cy="914400"/>
          </a:xfrm>
          <a:prstGeom prst="rect">
            <a:avLst/>
          </a:prstGeom>
          <a:solidFill>
            <a:srgbClr val="18417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2667" b="1" dirty="0" smtClean="0">
                <a:solidFill>
                  <a:schemeClr val="bg1"/>
                </a:solidFill>
              </a:rPr>
              <a:t>ПОДТВЕРЖДАЮЩИЕ ДОКУМЕНТЫ</a:t>
            </a:r>
          </a:p>
        </p:txBody>
      </p:sp>
      <p:pic>
        <p:nvPicPr>
          <p:cNvPr id="7" name="Рисунок 21"/>
          <p:cNvPicPr/>
          <p:nvPr/>
        </p:nvPicPr>
        <p:blipFill>
          <a:blip r:embed="rId2"/>
          <a:stretch/>
        </p:blipFill>
        <p:spPr>
          <a:xfrm>
            <a:off x="11432880" y="-76199"/>
            <a:ext cx="759120" cy="76200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30478463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3BAC77-8DAA-4599-86F4-67282EA65F4E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pic>
        <p:nvPicPr>
          <p:cNvPr id="7" name="Объект 5"/>
          <p:cNvPicPr/>
          <p:nvPr/>
        </p:nvPicPr>
        <p:blipFill rotWithShape="1">
          <a:blip r:embed="rId2"/>
          <a:srcRect l="17755" t="3333" r="13469"/>
          <a:stretch/>
        </p:blipFill>
        <p:spPr bwMode="auto">
          <a:xfrm>
            <a:off x="381000" y="1219200"/>
            <a:ext cx="8448939" cy="403057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4847862" y="5445224"/>
            <a:ext cx="7104789" cy="105611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При необходимости по указанному телефону можно проверить подлинность справки или сделать письменный запрос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3F643BC-F9CE-7307-83CC-A19D2C145C1C}"/>
              </a:ext>
            </a:extLst>
          </p:cNvPr>
          <p:cNvSpPr/>
          <p:nvPr/>
        </p:nvSpPr>
        <p:spPr>
          <a:xfrm>
            <a:off x="0" y="-76199"/>
            <a:ext cx="12192000" cy="914400"/>
          </a:xfrm>
          <a:prstGeom prst="rect">
            <a:avLst/>
          </a:prstGeom>
          <a:solidFill>
            <a:srgbClr val="18417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2667" b="1" dirty="0" smtClean="0">
                <a:solidFill>
                  <a:schemeClr val="bg1"/>
                </a:solidFill>
              </a:rPr>
              <a:t>ФОРМА СПРАВКИ ВОЕНКОМАТА</a:t>
            </a:r>
          </a:p>
        </p:txBody>
      </p:sp>
      <p:pic>
        <p:nvPicPr>
          <p:cNvPr id="8" name="Рисунок 21"/>
          <p:cNvPicPr/>
          <p:nvPr/>
        </p:nvPicPr>
        <p:blipFill>
          <a:blip r:embed="rId3"/>
          <a:stretch/>
        </p:blipFill>
        <p:spPr>
          <a:xfrm>
            <a:off x="11432880" y="-76199"/>
            <a:ext cx="759120" cy="76200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5542264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1241</TotalTime>
  <Words>1338</Words>
  <Application>Microsoft Office PowerPoint</Application>
  <PresentationFormat>Широкоэкранный</PresentationFormat>
  <Paragraphs>170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8" baseType="lpstr">
      <vt:lpstr>Arial</vt:lpstr>
      <vt:lpstr>Arial MT</vt:lpstr>
      <vt:lpstr>Calibri</vt:lpstr>
      <vt:lpstr>Calibri Light</vt:lpstr>
      <vt:lpstr>Century Gothic</vt:lpstr>
      <vt:lpstr>DejaVu Sans</vt:lpstr>
      <vt:lpstr>PT Serif</vt:lpstr>
      <vt:lpstr>Symbol</vt:lpstr>
      <vt:lpstr>Times New Roman</vt:lpstr>
      <vt:lpstr>Verdana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86</cp:revision>
  <cp:lastPrinted>2025-03-18T05:26:41Z</cp:lastPrinted>
  <dcterms:created xsi:type="dcterms:W3CDTF">2025-03-17T06:45:18Z</dcterms:created>
  <dcterms:modified xsi:type="dcterms:W3CDTF">2025-03-26T06:06:43Z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2025-01-14T00:00:00Z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2025-03-17T00:00:00Z</vt:filetime>
  </property>
  <property fmtid="{D5CDD505-2E9C-101B-9397-08002B2CF9AE}" pid="5" name="Producer">
    <vt:lpwstr>Microsoft® PowerPoint® 2010</vt:lpwstr>
  </property>
</Properties>
</file>